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4"/>
  </p:notesMasterIdLst>
  <p:sldIdLst>
    <p:sldId id="258" r:id="rId2"/>
    <p:sldId id="259" r:id="rId3"/>
    <p:sldId id="260" r:id="rId4"/>
    <p:sldId id="261" r:id="rId5"/>
    <p:sldId id="262" r:id="rId6"/>
    <p:sldId id="263" r:id="rId7"/>
    <p:sldId id="264" r:id="rId8"/>
    <p:sldId id="265" r:id="rId9"/>
    <p:sldId id="266" r:id="rId10"/>
    <p:sldId id="267" r:id="rId11"/>
    <p:sldId id="270"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F5E1D-5AFB-45AE-A642-A35BC8ADECFB}" type="doc">
      <dgm:prSet loTypeId="urn:microsoft.com/office/officeart/2005/8/layout/cycle3" loCatId="cycle" qsTypeId="urn:microsoft.com/office/officeart/2005/8/quickstyle/simple1" qsCatId="simple" csTypeId="urn:microsoft.com/office/officeart/2005/8/colors/colorful1#1" csCatId="colorful" phldr="1"/>
      <dgm:spPr/>
      <dgm:t>
        <a:bodyPr/>
        <a:lstStyle/>
        <a:p>
          <a:endParaRPr lang="ru-RU"/>
        </a:p>
      </dgm:t>
    </dgm:pt>
    <dgm:pt modelId="{8E42A5B4-7D09-440B-9EF8-B0A2B624B532}">
      <dgm:prSet phldrT="[Текст]" custT="1"/>
      <dgm:spPr/>
      <dgm:t>
        <a:bodyPr/>
        <a:lstStyle/>
        <a:p>
          <a:r>
            <a:rPr lang="kk-KZ" sz="1600" b="1" i="1" dirty="0">
              <a:solidFill>
                <a:schemeClr val="bg1"/>
              </a:solidFill>
            </a:rPr>
            <a:t>1.Домбыраның 4 мыңжылдық тарихы бар</a:t>
          </a:r>
          <a:endParaRPr lang="ru-RU" sz="1600" b="1" i="1" dirty="0">
            <a:solidFill>
              <a:schemeClr val="bg1"/>
            </a:solidFill>
          </a:endParaRPr>
        </a:p>
      </dgm:t>
    </dgm:pt>
    <dgm:pt modelId="{9B1AE30C-77A0-4BAE-87A9-98A0A6C189A3}" type="parTrans" cxnId="{8C460D9C-ED69-4926-8A3F-F9A978BD15BE}">
      <dgm:prSet/>
      <dgm:spPr/>
      <dgm:t>
        <a:bodyPr/>
        <a:lstStyle/>
        <a:p>
          <a:endParaRPr lang="ru-RU"/>
        </a:p>
      </dgm:t>
    </dgm:pt>
    <dgm:pt modelId="{682FE7B1-C664-429D-A4CE-5685DD8C3E88}" type="sibTrans" cxnId="{8C460D9C-ED69-4926-8A3F-F9A978BD15BE}">
      <dgm:prSet/>
      <dgm:spPr/>
      <dgm:t>
        <a:bodyPr/>
        <a:lstStyle/>
        <a:p>
          <a:endParaRPr lang="ru-RU"/>
        </a:p>
      </dgm:t>
    </dgm:pt>
    <dgm:pt modelId="{E55325A0-74AE-4EDB-B856-72A97B1C555E}">
      <dgm:prSet phldrT="[Текст]" custT="1"/>
      <dgm:spPr/>
      <dgm:t>
        <a:bodyPr/>
        <a:lstStyle/>
        <a:p>
          <a:r>
            <a:rPr lang="kk-KZ" sz="1400" b="1" i="1" dirty="0"/>
            <a:t>2.Әл-Фарабидің өзі де бірнеше аспапта ойнаған, солардың ішінде домбырада да ойнай алған.</a:t>
          </a:r>
          <a:br>
            <a:rPr lang="kk-KZ" sz="1300" dirty="0"/>
          </a:br>
          <a:endParaRPr lang="ru-RU" sz="1300" dirty="0"/>
        </a:p>
      </dgm:t>
    </dgm:pt>
    <dgm:pt modelId="{FB114E2D-1ECA-4DFD-BE09-9F0809A4F04F}" type="parTrans" cxnId="{CC23DB1C-BE61-4D6F-88D3-4522CA015951}">
      <dgm:prSet/>
      <dgm:spPr/>
      <dgm:t>
        <a:bodyPr/>
        <a:lstStyle/>
        <a:p>
          <a:endParaRPr lang="ru-RU"/>
        </a:p>
      </dgm:t>
    </dgm:pt>
    <dgm:pt modelId="{EC33BEDE-8D93-4194-BEDF-AAA296F245C2}" type="sibTrans" cxnId="{CC23DB1C-BE61-4D6F-88D3-4522CA015951}">
      <dgm:prSet/>
      <dgm:spPr/>
      <dgm:t>
        <a:bodyPr/>
        <a:lstStyle/>
        <a:p>
          <a:endParaRPr lang="ru-RU"/>
        </a:p>
      </dgm:t>
    </dgm:pt>
    <dgm:pt modelId="{56871856-5EB8-48F4-8564-AA09B06AF5A5}">
      <dgm:prSet phldrT="[Текст]" custT="1"/>
      <dgm:spPr/>
      <dgm:t>
        <a:bodyPr/>
        <a:lstStyle/>
        <a:p>
          <a:r>
            <a:rPr lang="kk-KZ" sz="1600" dirty="0"/>
            <a:t>3</a:t>
          </a:r>
          <a:r>
            <a:rPr lang="kk-KZ" sz="1600" b="1" i="1" dirty="0">
              <a:latin typeface="Times New Roman" pitchFamily="18" charset="0"/>
              <a:cs typeface="Times New Roman" pitchFamily="18" charset="0"/>
            </a:rPr>
            <a:t>. Биыл белгілі қазақ және совет әншісі, музыкант Әміре Қашаубаев туралы фильм жарыққа шықты. </a:t>
          </a:r>
          <a:endParaRPr lang="ru-RU" sz="1600" b="1" i="1" dirty="0">
            <a:latin typeface="Times New Roman" pitchFamily="18" charset="0"/>
            <a:cs typeface="Times New Roman" pitchFamily="18" charset="0"/>
          </a:endParaRPr>
        </a:p>
      </dgm:t>
    </dgm:pt>
    <dgm:pt modelId="{3914CD4C-A128-4DF9-9353-A04BC6D3D289}" type="parTrans" cxnId="{F5B672C9-39D0-415B-8C2A-3B24BD69B714}">
      <dgm:prSet/>
      <dgm:spPr/>
      <dgm:t>
        <a:bodyPr/>
        <a:lstStyle/>
        <a:p>
          <a:endParaRPr lang="ru-RU"/>
        </a:p>
      </dgm:t>
    </dgm:pt>
    <dgm:pt modelId="{028A67DD-27E9-485D-86C3-DF00469194F6}" type="sibTrans" cxnId="{F5B672C9-39D0-415B-8C2A-3B24BD69B714}">
      <dgm:prSet/>
      <dgm:spPr/>
      <dgm:t>
        <a:bodyPr/>
        <a:lstStyle/>
        <a:p>
          <a:endParaRPr lang="ru-RU"/>
        </a:p>
      </dgm:t>
    </dgm:pt>
    <dgm:pt modelId="{BD0CF978-12E6-40D5-8A48-F34E3C1419D3}">
      <dgm:prSet phldrT="[Текст]" custT="1"/>
      <dgm:spPr/>
      <dgm:t>
        <a:bodyPr/>
        <a:lstStyle/>
        <a:p>
          <a:r>
            <a:rPr lang="kk-KZ" sz="1600" b="1" i="1" dirty="0">
              <a:latin typeface="Times New Roman" pitchFamily="18" charset="0"/>
              <a:cs typeface="Times New Roman" pitchFamily="18" charset="0"/>
            </a:rPr>
            <a:t>4. Қадыр Мырза-Әлидің «Нағыз қазақ қазақ емес, нағыз қазақ – домбыра» </a:t>
          </a:r>
          <a:endParaRPr lang="ru-RU" sz="1600" b="1" i="1" dirty="0">
            <a:latin typeface="Times New Roman" pitchFamily="18" charset="0"/>
            <a:cs typeface="Times New Roman" pitchFamily="18" charset="0"/>
          </a:endParaRPr>
        </a:p>
      </dgm:t>
    </dgm:pt>
    <dgm:pt modelId="{1C3221F6-5589-4A64-9DB7-7EDA7326D085}" type="parTrans" cxnId="{371663A9-47EA-4B52-8317-7B983A853A7F}">
      <dgm:prSet/>
      <dgm:spPr/>
      <dgm:t>
        <a:bodyPr/>
        <a:lstStyle/>
        <a:p>
          <a:endParaRPr lang="ru-RU"/>
        </a:p>
      </dgm:t>
    </dgm:pt>
    <dgm:pt modelId="{CCF4E0BB-9DD6-41E5-88D8-E3ABF6304F44}" type="sibTrans" cxnId="{371663A9-47EA-4B52-8317-7B983A853A7F}">
      <dgm:prSet/>
      <dgm:spPr/>
      <dgm:t>
        <a:bodyPr/>
        <a:lstStyle/>
        <a:p>
          <a:endParaRPr lang="ru-RU"/>
        </a:p>
      </dgm:t>
    </dgm:pt>
    <dgm:pt modelId="{3B548F04-6E95-43E8-B8A1-F5D4C010D1BF}">
      <dgm:prSet phldrT="[Текст]" custT="1"/>
      <dgm:spPr/>
      <dgm:t>
        <a:bodyPr/>
        <a:lstStyle/>
        <a:p>
          <a:r>
            <a:rPr lang="kk-KZ" sz="1600" b="1" i="1" dirty="0"/>
            <a:t>5. Домбыра Гиннестің рекордтар кітабына енген. </a:t>
          </a:r>
          <a:endParaRPr lang="ru-RU" sz="1600" b="1" i="1" dirty="0"/>
        </a:p>
      </dgm:t>
    </dgm:pt>
    <dgm:pt modelId="{E2D64938-4E4A-4D72-8B8C-982D8B5CAA2D}" type="parTrans" cxnId="{1E112FE5-0A4D-4C92-8071-A2255F603CAB}">
      <dgm:prSet/>
      <dgm:spPr/>
      <dgm:t>
        <a:bodyPr/>
        <a:lstStyle/>
        <a:p>
          <a:endParaRPr lang="ru-RU"/>
        </a:p>
      </dgm:t>
    </dgm:pt>
    <dgm:pt modelId="{EEA5421D-E7F3-4BC7-B336-389A6F6185F4}" type="sibTrans" cxnId="{1E112FE5-0A4D-4C92-8071-A2255F603CAB}">
      <dgm:prSet/>
      <dgm:spPr/>
      <dgm:t>
        <a:bodyPr/>
        <a:lstStyle/>
        <a:p>
          <a:endParaRPr lang="ru-RU"/>
        </a:p>
      </dgm:t>
    </dgm:pt>
    <dgm:pt modelId="{225045D2-0717-402C-B73E-684D2EDBB8CD}" type="pres">
      <dgm:prSet presAssocID="{D53F5E1D-5AFB-45AE-A642-A35BC8ADECFB}" presName="Name0" presStyleCnt="0">
        <dgm:presLayoutVars>
          <dgm:dir/>
          <dgm:resizeHandles val="exact"/>
        </dgm:presLayoutVars>
      </dgm:prSet>
      <dgm:spPr/>
    </dgm:pt>
    <dgm:pt modelId="{CB1B136E-012C-4BB8-A254-FAF2372F1663}" type="pres">
      <dgm:prSet presAssocID="{D53F5E1D-5AFB-45AE-A642-A35BC8ADECFB}" presName="cycle" presStyleCnt="0"/>
      <dgm:spPr/>
    </dgm:pt>
    <dgm:pt modelId="{F0DABD24-40C2-43B1-A09C-6F1EFA899A28}" type="pres">
      <dgm:prSet presAssocID="{8E42A5B4-7D09-440B-9EF8-B0A2B624B532}" presName="nodeFirstNode" presStyleLbl="node1" presStyleIdx="0" presStyleCnt="5">
        <dgm:presLayoutVars>
          <dgm:bulletEnabled val="1"/>
        </dgm:presLayoutVars>
      </dgm:prSet>
      <dgm:spPr/>
    </dgm:pt>
    <dgm:pt modelId="{C226AA1B-B1C3-432F-BAAF-5E96568F98B8}" type="pres">
      <dgm:prSet presAssocID="{682FE7B1-C664-429D-A4CE-5685DD8C3E88}" presName="sibTransFirstNode" presStyleLbl="bgShp" presStyleIdx="0" presStyleCnt="1"/>
      <dgm:spPr/>
    </dgm:pt>
    <dgm:pt modelId="{025432FF-A334-4597-ACD5-D1170196BFE5}" type="pres">
      <dgm:prSet presAssocID="{E55325A0-74AE-4EDB-B856-72A97B1C555E}" presName="nodeFollowingNodes" presStyleLbl="node1" presStyleIdx="1" presStyleCnt="5" custScaleY="114804">
        <dgm:presLayoutVars>
          <dgm:bulletEnabled val="1"/>
        </dgm:presLayoutVars>
      </dgm:prSet>
      <dgm:spPr/>
    </dgm:pt>
    <dgm:pt modelId="{B1F44309-3B62-40B2-A164-984836899496}" type="pres">
      <dgm:prSet presAssocID="{56871856-5EB8-48F4-8564-AA09B06AF5A5}" presName="nodeFollowingNodes" presStyleLbl="node1" presStyleIdx="2" presStyleCnt="5" custScaleY="122704">
        <dgm:presLayoutVars>
          <dgm:bulletEnabled val="1"/>
        </dgm:presLayoutVars>
      </dgm:prSet>
      <dgm:spPr/>
    </dgm:pt>
    <dgm:pt modelId="{6B3A9DC2-7751-41FA-A90C-362D5B946383}" type="pres">
      <dgm:prSet presAssocID="{BD0CF978-12E6-40D5-8A48-F34E3C1419D3}" presName="nodeFollowingNodes" presStyleLbl="node1" presStyleIdx="3" presStyleCnt="5" custScaleY="123740">
        <dgm:presLayoutVars>
          <dgm:bulletEnabled val="1"/>
        </dgm:presLayoutVars>
      </dgm:prSet>
      <dgm:spPr/>
    </dgm:pt>
    <dgm:pt modelId="{19ADD0E9-FBEE-4BD3-8D71-34CBB9BEC9DC}" type="pres">
      <dgm:prSet presAssocID="{3B548F04-6E95-43E8-B8A1-F5D4C010D1BF}" presName="nodeFollowingNodes" presStyleLbl="node1" presStyleIdx="4" presStyleCnt="5">
        <dgm:presLayoutVars>
          <dgm:bulletEnabled val="1"/>
        </dgm:presLayoutVars>
      </dgm:prSet>
      <dgm:spPr/>
    </dgm:pt>
  </dgm:ptLst>
  <dgm:cxnLst>
    <dgm:cxn modelId="{CC23DB1C-BE61-4D6F-88D3-4522CA015951}" srcId="{D53F5E1D-5AFB-45AE-A642-A35BC8ADECFB}" destId="{E55325A0-74AE-4EDB-B856-72A97B1C555E}" srcOrd="1" destOrd="0" parTransId="{FB114E2D-1ECA-4DFD-BE09-9F0809A4F04F}" sibTransId="{EC33BEDE-8D93-4194-BEDF-AAA296F245C2}"/>
    <dgm:cxn modelId="{99908F2F-B7CD-4347-B136-605FAE1A93F1}" type="presOf" srcId="{E55325A0-74AE-4EDB-B856-72A97B1C555E}" destId="{025432FF-A334-4597-ACD5-D1170196BFE5}" srcOrd="0" destOrd="0" presId="urn:microsoft.com/office/officeart/2005/8/layout/cycle3"/>
    <dgm:cxn modelId="{650AA93F-797A-4AC6-8014-5DB50239B1C7}" type="presOf" srcId="{3B548F04-6E95-43E8-B8A1-F5D4C010D1BF}" destId="{19ADD0E9-FBEE-4BD3-8D71-34CBB9BEC9DC}" srcOrd="0" destOrd="0" presId="urn:microsoft.com/office/officeart/2005/8/layout/cycle3"/>
    <dgm:cxn modelId="{582D4485-5C15-47BE-B251-204881BFF608}" type="presOf" srcId="{56871856-5EB8-48F4-8564-AA09B06AF5A5}" destId="{B1F44309-3B62-40B2-A164-984836899496}" srcOrd="0" destOrd="0" presId="urn:microsoft.com/office/officeart/2005/8/layout/cycle3"/>
    <dgm:cxn modelId="{D5A91E9B-B406-49A3-BECE-980F6CF21358}" type="presOf" srcId="{D53F5E1D-5AFB-45AE-A642-A35BC8ADECFB}" destId="{225045D2-0717-402C-B73E-684D2EDBB8CD}" srcOrd="0" destOrd="0" presId="urn:microsoft.com/office/officeart/2005/8/layout/cycle3"/>
    <dgm:cxn modelId="{8C460D9C-ED69-4926-8A3F-F9A978BD15BE}" srcId="{D53F5E1D-5AFB-45AE-A642-A35BC8ADECFB}" destId="{8E42A5B4-7D09-440B-9EF8-B0A2B624B532}" srcOrd="0" destOrd="0" parTransId="{9B1AE30C-77A0-4BAE-87A9-98A0A6C189A3}" sibTransId="{682FE7B1-C664-429D-A4CE-5685DD8C3E88}"/>
    <dgm:cxn modelId="{371663A9-47EA-4B52-8317-7B983A853A7F}" srcId="{D53F5E1D-5AFB-45AE-A642-A35BC8ADECFB}" destId="{BD0CF978-12E6-40D5-8A48-F34E3C1419D3}" srcOrd="3" destOrd="0" parTransId="{1C3221F6-5589-4A64-9DB7-7EDA7326D085}" sibTransId="{CCF4E0BB-9DD6-41E5-88D8-E3ABF6304F44}"/>
    <dgm:cxn modelId="{13C3B6B7-64F1-40A8-9FA4-448696F7730A}" type="presOf" srcId="{8E42A5B4-7D09-440B-9EF8-B0A2B624B532}" destId="{F0DABD24-40C2-43B1-A09C-6F1EFA899A28}" srcOrd="0" destOrd="0" presId="urn:microsoft.com/office/officeart/2005/8/layout/cycle3"/>
    <dgm:cxn modelId="{F5B672C9-39D0-415B-8C2A-3B24BD69B714}" srcId="{D53F5E1D-5AFB-45AE-A642-A35BC8ADECFB}" destId="{56871856-5EB8-48F4-8564-AA09B06AF5A5}" srcOrd="2" destOrd="0" parTransId="{3914CD4C-A128-4DF9-9353-A04BC6D3D289}" sibTransId="{028A67DD-27E9-485D-86C3-DF00469194F6}"/>
    <dgm:cxn modelId="{1E112FE5-0A4D-4C92-8071-A2255F603CAB}" srcId="{D53F5E1D-5AFB-45AE-A642-A35BC8ADECFB}" destId="{3B548F04-6E95-43E8-B8A1-F5D4C010D1BF}" srcOrd="4" destOrd="0" parTransId="{E2D64938-4E4A-4D72-8B8C-982D8B5CAA2D}" sibTransId="{EEA5421D-E7F3-4BC7-B336-389A6F6185F4}"/>
    <dgm:cxn modelId="{5563D7E7-9893-46DD-821C-DA97D58E132F}" type="presOf" srcId="{BD0CF978-12E6-40D5-8A48-F34E3C1419D3}" destId="{6B3A9DC2-7751-41FA-A90C-362D5B946383}" srcOrd="0" destOrd="0" presId="urn:microsoft.com/office/officeart/2005/8/layout/cycle3"/>
    <dgm:cxn modelId="{C0207EFC-C48A-407B-A79D-CC54A38DF639}" type="presOf" srcId="{682FE7B1-C664-429D-A4CE-5685DD8C3E88}" destId="{C226AA1B-B1C3-432F-BAAF-5E96568F98B8}" srcOrd="0" destOrd="0" presId="urn:microsoft.com/office/officeart/2005/8/layout/cycle3"/>
    <dgm:cxn modelId="{6E2C0612-857E-46C7-B93A-369DF67F00C0}" type="presParOf" srcId="{225045D2-0717-402C-B73E-684D2EDBB8CD}" destId="{CB1B136E-012C-4BB8-A254-FAF2372F1663}" srcOrd="0" destOrd="0" presId="urn:microsoft.com/office/officeart/2005/8/layout/cycle3"/>
    <dgm:cxn modelId="{CDFE0E0E-0FC6-4E24-98E7-9F288C9352AE}" type="presParOf" srcId="{CB1B136E-012C-4BB8-A254-FAF2372F1663}" destId="{F0DABD24-40C2-43B1-A09C-6F1EFA899A28}" srcOrd="0" destOrd="0" presId="urn:microsoft.com/office/officeart/2005/8/layout/cycle3"/>
    <dgm:cxn modelId="{6C60302E-0975-46E3-81B7-971AF82F3D6B}" type="presParOf" srcId="{CB1B136E-012C-4BB8-A254-FAF2372F1663}" destId="{C226AA1B-B1C3-432F-BAAF-5E96568F98B8}" srcOrd="1" destOrd="0" presId="urn:microsoft.com/office/officeart/2005/8/layout/cycle3"/>
    <dgm:cxn modelId="{5F9F67AF-B7AC-4034-BFE1-E0FF607C17E4}" type="presParOf" srcId="{CB1B136E-012C-4BB8-A254-FAF2372F1663}" destId="{025432FF-A334-4597-ACD5-D1170196BFE5}" srcOrd="2" destOrd="0" presId="urn:microsoft.com/office/officeart/2005/8/layout/cycle3"/>
    <dgm:cxn modelId="{E9BE34DE-772B-4B9A-9213-0671FF1DE8AD}" type="presParOf" srcId="{CB1B136E-012C-4BB8-A254-FAF2372F1663}" destId="{B1F44309-3B62-40B2-A164-984836899496}" srcOrd="3" destOrd="0" presId="urn:microsoft.com/office/officeart/2005/8/layout/cycle3"/>
    <dgm:cxn modelId="{59BF265A-D59A-4740-BA15-4C0A092E6F41}" type="presParOf" srcId="{CB1B136E-012C-4BB8-A254-FAF2372F1663}" destId="{6B3A9DC2-7751-41FA-A90C-362D5B946383}" srcOrd="4" destOrd="0" presId="urn:microsoft.com/office/officeart/2005/8/layout/cycle3"/>
    <dgm:cxn modelId="{FC00EA53-5866-4ABD-8F4F-040906F97790}" type="presParOf" srcId="{CB1B136E-012C-4BB8-A254-FAF2372F1663}" destId="{19ADD0E9-FBEE-4BD3-8D71-34CBB9BEC9DC}"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12E8C5-3EF2-4F4F-B04E-7C58D120B581}"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ru-RU"/>
        </a:p>
      </dgm:t>
    </dgm:pt>
    <dgm:pt modelId="{CA5C1CF6-8058-42B7-9104-6954412DCBBE}">
      <dgm:prSet phldrT="[Текст]"/>
      <dgm:spPr/>
      <dgm:t>
        <a:bodyPr/>
        <a:lstStyle/>
        <a:p>
          <a:r>
            <a:rPr lang="kk-KZ" b="1" i="1" dirty="0">
              <a:latin typeface="Times New Roman" pitchFamily="18" charset="0"/>
              <a:cs typeface="Times New Roman" pitchFamily="18" charset="0"/>
            </a:rPr>
            <a:t>6.1 шілде-Ұлттық домбыра күні</a:t>
          </a:r>
          <a:br>
            <a:rPr lang="kk-KZ" b="1" dirty="0"/>
          </a:br>
          <a:endParaRPr lang="ru-RU" dirty="0"/>
        </a:p>
      </dgm:t>
    </dgm:pt>
    <dgm:pt modelId="{A41A089F-1850-4427-BE4E-521A59A2F505}" type="parTrans" cxnId="{3ECE4A2D-33F5-49DF-BE3C-8B7C81A75BC3}">
      <dgm:prSet/>
      <dgm:spPr/>
      <dgm:t>
        <a:bodyPr/>
        <a:lstStyle/>
        <a:p>
          <a:endParaRPr lang="ru-RU"/>
        </a:p>
      </dgm:t>
    </dgm:pt>
    <dgm:pt modelId="{099BBF09-24EB-462D-9B20-84744B4BC267}" type="sibTrans" cxnId="{3ECE4A2D-33F5-49DF-BE3C-8B7C81A75BC3}">
      <dgm:prSet/>
      <dgm:spPr/>
      <dgm:t>
        <a:bodyPr/>
        <a:lstStyle/>
        <a:p>
          <a:endParaRPr lang="ru-RU"/>
        </a:p>
      </dgm:t>
    </dgm:pt>
    <dgm:pt modelId="{BAB38880-2215-4CF4-9725-122C4EBCD491}">
      <dgm:prSet phldrT="[Текст]"/>
      <dgm:spPr/>
      <dgm:t>
        <a:bodyPr/>
        <a:lstStyle/>
        <a:p>
          <a:r>
            <a:rPr lang="kk-KZ" b="1" i="1" dirty="0">
              <a:latin typeface="Times New Roman" pitchFamily="18" charset="0"/>
              <a:cs typeface="Times New Roman" pitchFamily="18" charset="0"/>
            </a:rPr>
            <a:t>7.Астанадағы Қазақ елі монументі алдында  3 мың күйші бірнеше күйді бір уақытта орындады.</a:t>
          </a:r>
          <a:endParaRPr lang="ru-RU" b="1" i="1" dirty="0">
            <a:latin typeface="Times New Roman" pitchFamily="18" charset="0"/>
            <a:cs typeface="Times New Roman" pitchFamily="18" charset="0"/>
          </a:endParaRPr>
        </a:p>
      </dgm:t>
    </dgm:pt>
    <dgm:pt modelId="{B43C1CE5-196F-4BC9-8EBF-02C45958DCC8}" type="parTrans" cxnId="{E5A5F67F-E9FB-4E0F-B723-6FEE9895D570}">
      <dgm:prSet/>
      <dgm:spPr/>
      <dgm:t>
        <a:bodyPr/>
        <a:lstStyle/>
        <a:p>
          <a:endParaRPr lang="ru-RU"/>
        </a:p>
      </dgm:t>
    </dgm:pt>
    <dgm:pt modelId="{763EF7AE-862E-4339-8866-150EBD5E6A4E}" type="sibTrans" cxnId="{E5A5F67F-E9FB-4E0F-B723-6FEE9895D570}">
      <dgm:prSet/>
      <dgm:spPr/>
      <dgm:t>
        <a:bodyPr/>
        <a:lstStyle/>
        <a:p>
          <a:endParaRPr lang="ru-RU"/>
        </a:p>
      </dgm:t>
    </dgm:pt>
    <dgm:pt modelId="{A61CD75F-79A5-42C0-A453-E329794F9C1F}">
      <dgm:prSet phldrT="[Текст]"/>
      <dgm:spPr/>
      <dgm:t>
        <a:bodyPr/>
        <a:lstStyle/>
        <a:p>
          <a:r>
            <a:rPr lang="kk-KZ" b="1" i="1" dirty="0">
              <a:latin typeface="Times New Roman" pitchFamily="18" charset="0"/>
              <a:cs typeface="Times New Roman" pitchFamily="18" charset="0"/>
            </a:rPr>
            <a:t>8.Домбыра Ұлттық кодымыз екені айтпаса да белгілі.</a:t>
          </a:r>
          <a:endParaRPr lang="ru-RU" b="1" i="1" dirty="0">
            <a:latin typeface="Times New Roman" pitchFamily="18" charset="0"/>
            <a:cs typeface="Times New Roman" pitchFamily="18" charset="0"/>
          </a:endParaRPr>
        </a:p>
      </dgm:t>
    </dgm:pt>
    <dgm:pt modelId="{84939D59-2400-40B3-857C-589E7F19A45B}" type="parTrans" cxnId="{D858BFA9-8B50-4263-ADA9-C0444AA7E711}">
      <dgm:prSet/>
      <dgm:spPr/>
      <dgm:t>
        <a:bodyPr/>
        <a:lstStyle/>
        <a:p>
          <a:endParaRPr lang="ru-RU"/>
        </a:p>
      </dgm:t>
    </dgm:pt>
    <dgm:pt modelId="{CFFC6389-43E3-4618-BB45-C101424641BC}" type="sibTrans" cxnId="{D858BFA9-8B50-4263-ADA9-C0444AA7E711}">
      <dgm:prSet/>
      <dgm:spPr/>
      <dgm:t>
        <a:bodyPr/>
        <a:lstStyle/>
        <a:p>
          <a:endParaRPr lang="ru-RU"/>
        </a:p>
      </dgm:t>
    </dgm:pt>
    <dgm:pt modelId="{0F736FDC-29E3-4FE4-84DC-FF5C6417DA89}" type="pres">
      <dgm:prSet presAssocID="{4F12E8C5-3EF2-4F4F-B04E-7C58D120B581}" presName="Name0" presStyleCnt="0">
        <dgm:presLayoutVars>
          <dgm:dir/>
          <dgm:resizeHandles val="exact"/>
        </dgm:presLayoutVars>
      </dgm:prSet>
      <dgm:spPr/>
    </dgm:pt>
    <dgm:pt modelId="{2CAEF6CA-9DC0-4169-875C-1B687CEAA1B0}" type="pres">
      <dgm:prSet presAssocID="{4F12E8C5-3EF2-4F4F-B04E-7C58D120B581}" presName="cycle" presStyleCnt="0"/>
      <dgm:spPr/>
    </dgm:pt>
    <dgm:pt modelId="{0D6CCB8B-29AB-40E4-BF70-CA092F6CBAE0}" type="pres">
      <dgm:prSet presAssocID="{CA5C1CF6-8058-42B7-9104-6954412DCBBE}" presName="nodeFirstNode" presStyleLbl="node1" presStyleIdx="0" presStyleCnt="3" custRadScaleRad="96212" custRadScaleInc="1256">
        <dgm:presLayoutVars>
          <dgm:bulletEnabled val="1"/>
        </dgm:presLayoutVars>
      </dgm:prSet>
      <dgm:spPr/>
    </dgm:pt>
    <dgm:pt modelId="{6D5D1BBD-B891-44D2-A915-4C5B8832AE4E}" type="pres">
      <dgm:prSet presAssocID="{099BBF09-24EB-462D-9B20-84744B4BC267}" presName="sibTransFirstNode" presStyleLbl="bgShp" presStyleIdx="0" presStyleCnt="1"/>
      <dgm:spPr/>
    </dgm:pt>
    <dgm:pt modelId="{4253429F-6D11-4085-9E29-3E2859C59275}" type="pres">
      <dgm:prSet presAssocID="{BAB38880-2215-4CF4-9725-122C4EBCD491}" presName="nodeFollowingNodes" presStyleLbl="node1" presStyleIdx="1" presStyleCnt="3">
        <dgm:presLayoutVars>
          <dgm:bulletEnabled val="1"/>
        </dgm:presLayoutVars>
      </dgm:prSet>
      <dgm:spPr/>
    </dgm:pt>
    <dgm:pt modelId="{1B2DEB06-C78F-45BD-9243-9972C6FEDC20}" type="pres">
      <dgm:prSet presAssocID="{A61CD75F-79A5-42C0-A453-E329794F9C1F}" presName="nodeFollowingNodes" presStyleLbl="node1" presStyleIdx="2" presStyleCnt="3">
        <dgm:presLayoutVars>
          <dgm:bulletEnabled val="1"/>
        </dgm:presLayoutVars>
      </dgm:prSet>
      <dgm:spPr/>
    </dgm:pt>
  </dgm:ptLst>
  <dgm:cxnLst>
    <dgm:cxn modelId="{3ECE4A2D-33F5-49DF-BE3C-8B7C81A75BC3}" srcId="{4F12E8C5-3EF2-4F4F-B04E-7C58D120B581}" destId="{CA5C1CF6-8058-42B7-9104-6954412DCBBE}" srcOrd="0" destOrd="0" parTransId="{A41A089F-1850-4427-BE4E-521A59A2F505}" sibTransId="{099BBF09-24EB-462D-9B20-84744B4BC267}"/>
    <dgm:cxn modelId="{A52CD069-A826-4318-B08C-6E0D4E0B8DAB}" type="presOf" srcId="{BAB38880-2215-4CF4-9725-122C4EBCD491}" destId="{4253429F-6D11-4085-9E29-3E2859C59275}" srcOrd="0" destOrd="0" presId="urn:microsoft.com/office/officeart/2005/8/layout/cycle3"/>
    <dgm:cxn modelId="{E5A5F67F-E9FB-4E0F-B723-6FEE9895D570}" srcId="{4F12E8C5-3EF2-4F4F-B04E-7C58D120B581}" destId="{BAB38880-2215-4CF4-9725-122C4EBCD491}" srcOrd="1" destOrd="0" parTransId="{B43C1CE5-196F-4BC9-8EBF-02C45958DCC8}" sibTransId="{763EF7AE-862E-4339-8866-150EBD5E6A4E}"/>
    <dgm:cxn modelId="{DE614496-8334-4340-99CE-4B7CFEC2973A}" type="presOf" srcId="{CA5C1CF6-8058-42B7-9104-6954412DCBBE}" destId="{0D6CCB8B-29AB-40E4-BF70-CA092F6CBAE0}" srcOrd="0" destOrd="0" presId="urn:microsoft.com/office/officeart/2005/8/layout/cycle3"/>
    <dgm:cxn modelId="{59D05196-12FF-48E3-88AF-21B43497450D}" type="presOf" srcId="{A61CD75F-79A5-42C0-A453-E329794F9C1F}" destId="{1B2DEB06-C78F-45BD-9243-9972C6FEDC20}" srcOrd="0" destOrd="0" presId="urn:microsoft.com/office/officeart/2005/8/layout/cycle3"/>
    <dgm:cxn modelId="{D858BFA9-8B50-4263-ADA9-C0444AA7E711}" srcId="{4F12E8C5-3EF2-4F4F-B04E-7C58D120B581}" destId="{A61CD75F-79A5-42C0-A453-E329794F9C1F}" srcOrd="2" destOrd="0" parTransId="{84939D59-2400-40B3-857C-589E7F19A45B}" sibTransId="{CFFC6389-43E3-4618-BB45-C101424641BC}"/>
    <dgm:cxn modelId="{2DD28CAB-3509-4811-B421-559EB93BF2DB}" type="presOf" srcId="{099BBF09-24EB-462D-9B20-84744B4BC267}" destId="{6D5D1BBD-B891-44D2-A915-4C5B8832AE4E}" srcOrd="0" destOrd="0" presId="urn:microsoft.com/office/officeart/2005/8/layout/cycle3"/>
    <dgm:cxn modelId="{4AFAD6E6-2DDB-432D-B682-EE112969F55E}" type="presOf" srcId="{4F12E8C5-3EF2-4F4F-B04E-7C58D120B581}" destId="{0F736FDC-29E3-4FE4-84DC-FF5C6417DA89}" srcOrd="0" destOrd="0" presId="urn:microsoft.com/office/officeart/2005/8/layout/cycle3"/>
    <dgm:cxn modelId="{5C270B01-7CA6-496F-881D-979F0178295C}" type="presParOf" srcId="{0F736FDC-29E3-4FE4-84DC-FF5C6417DA89}" destId="{2CAEF6CA-9DC0-4169-875C-1B687CEAA1B0}" srcOrd="0" destOrd="0" presId="urn:microsoft.com/office/officeart/2005/8/layout/cycle3"/>
    <dgm:cxn modelId="{1E2AFE94-B9FC-4E27-A6CE-399CD221F948}" type="presParOf" srcId="{2CAEF6CA-9DC0-4169-875C-1B687CEAA1B0}" destId="{0D6CCB8B-29AB-40E4-BF70-CA092F6CBAE0}" srcOrd="0" destOrd="0" presId="urn:microsoft.com/office/officeart/2005/8/layout/cycle3"/>
    <dgm:cxn modelId="{D1B05C73-39E9-472D-9911-2F3F9B31A4C9}" type="presParOf" srcId="{2CAEF6CA-9DC0-4169-875C-1B687CEAA1B0}" destId="{6D5D1BBD-B891-44D2-A915-4C5B8832AE4E}" srcOrd="1" destOrd="0" presId="urn:microsoft.com/office/officeart/2005/8/layout/cycle3"/>
    <dgm:cxn modelId="{04E8CD2A-074A-4E03-ACA6-527800795C64}" type="presParOf" srcId="{2CAEF6CA-9DC0-4169-875C-1B687CEAA1B0}" destId="{4253429F-6D11-4085-9E29-3E2859C59275}" srcOrd="2" destOrd="0" presId="urn:microsoft.com/office/officeart/2005/8/layout/cycle3"/>
    <dgm:cxn modelId="{9C154717-D121-4DCD-BD1C-9E8984D9A7F2}" type="presParOf" srcId="{2CAEF6CA-9DC0-4169-875C-1B687CEAA1B0}" destId="{1B2DEB06-C78F-45BD-9243-9972C6FEDC20}"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6AA1B-B1C3-432F-BAAF-5E96568F98B8}">
      <dsp:nvSpPr>
        <dsp:cNvPr id="0" name=""/>
        <dsp:cNvSpPr/>
      </dsp:nvSpPr>
      <dsp:spPr>
        <a:xfrm>
          <a:off x="1912568" y="-98465"/>
          <a:ext cx="4890298" cy="4890298"/>
        </a:xfrm>
        <a:prstGeom prst="circularArrow">
          <a:avLst>
            <a:gd name="adj1" fmla="val 5544"/>
            <a:gd name="adj2" fmla="val 330680"/>
            <a:gd name="adj3" fmla="val 13759118"/>
            <a:gd name="adj4" fmla="val 17396201"/>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DABD24-40C2-43B1-A09C-6F1EFA899A28}">
      <dsp:nvSpPr>
        <dsp:cNvPr id="0" name=""/>
        <dsp:cNvSpPr/>
      </dsp:nvSpPr>
      <dsp:spPr>
        <a:xfrm>
          <a:off x="3204454" y="-66742"/>
          <a:ext cx="2306526" cy="1153263"/>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b="1" i="1" kern="1200" dirty="0">
              <a:solidFill>
                <a:schemeClr val="bg1"/>
              </a:solidFill>
            </a:rPr>
            <a:t>1.Домбыраның 4 мыңжылдық тарихы бар</a:t>
          </a:r>
          <a:endParaRPr lang="ru-RU" sz="1600" b="1" i="1" kern="1200" dirty="0">
            <a:solidFill>
              <a:schemeClr val="bg1"/>
            </a:solidFill>
          </a:endParaRPr>
        </a:p>
      </dsp:txBody>
      <dsp:txXfrm>
        <a:off x="3260752" y="-10444"/>
        <a:ext cx="2193930" cy="1040667"/>
      </dsp:txXfrm>
    </dsp:sp>
    <dsp:sp modelId="{025432FF-A334-4597-ACD5-D1170196BFE5}">
      <dsp:nvSpPr>
        <dsp:cNvPr id="0" name=""/>
        <dsp:cNvSpPr/>
      </dsp:nvSpPr>
      <dsp:spPr>
        <a:xfrm>
          <a:off x="5187802" y="1288879"/>
          <a:ext cx="2306526" cy="1323992"/>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b="1" i="1" kern="1200" dirty="0"/>
            <a:t>2.Әл-Фарабидің өзі де бірнеше аспапта ойнаған, солардың ішінде домбырада да ойнай алған.</a:t>
          </a:r>
          <a:br>
            <a:rPr lang="kk-KZ" sz="1300" kern="1200" dirty="0"/>
          </a:br>
          <a:endParaRPr lang="ru-RU" sz="1300" kern="1200" dirty="0"/>
        </a:p>
      </dsp:txBody>
      <dsp:txXfrm>
        <a:off x="5252434" y="1353511"/>
        <a:ext cx="2177262" cy="1194728"/>
      </dsp:txXfrm>
    </dsp:sp>
    <dsp:sp modelId="{B1F44309-3B62-40B2-A164-984836899496}">
      <dsp:nvSpPr>
        <dsp:cNvPr id="0" name=""/>
        <dsp:cNvSpPr/>
      </dsp:nvSpPr>
      <dsp:spPr>
        <a:xfrm>
          <a:off x="4430230" y="3574890"/>
          <a:ext cx="2306526" cy="1415100"/>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t>3</a:t>
          </a:r>
          <a:r>
            <a:rPr lang="kk-KZ" sz="1600" b="1" i="1" kern="1200" dirty="0">
              <a:latin typeface="Times New Roman" pitchFamily="18" charset="0"/>
              <a:cs typeface="Times New Roman" pitchFamily="18" charset="0"/>
            </a:rPr>
            <a:t>. Биыл белгілі қазақ және совет әншісі, музыкант Әміре Қашаубаев туралы фильм жарыққа шықты. </a:t>
          </a:r>
          <a:endParaRPr lang="ru-RU" sz="1600" b="1" i="1" kern="1200" dirty="0">
            <a:latin typeface="Times New Roman" pitchFamily="18" charset="0"/>
            <a:cs typeface="Times New Roman" pitchFamily="18" charset="0"/>
          </a:endParaRPr>
        </a:p>
      </dsp:txBody>
      <dsp:txXfrm>
        <a:off x="4499309" y="3643969"/>
        <a:ext cx="2168368" cy="1276942"/>
      </dsp:txXfrm>
    </dsp:sp>
    <dsp:sp modelId="{6B3A9DC2-7751-41FA-A90C-362D5B946383}">
      <dsp:nvSpPr>
        <dsp:cNvPr id="0" name=""/>
        <dsp:cNvSpPr/>
      </dsp:nvSpPr>
      <dsp:spPr>
        <a:xfrm>
          <a:off x="1978678" y="3568916"/>
          <a:ext cx="2306526" cy="1427047"/>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b="1" i="1" kern="1200" dirty="0">
              <a:latin typeface="Times New Roman" pitchFamily="18" charset="0"/>
              <a:cs typeface="Times New Roman" pitchFamily="18" charset="0"/>
            </a:rPr>
            <a:t>4. Қадыр Мырза-Әлидің «Нағыз қазақ қазақ емес, нағыз қазақ – домбыра» </a:t>
          </a:r>
          <a:endParaRPr lang="ru-RU" sz="1600" b="1" i="1" kern="1200" dirty="0">
            <a:latin typeface="Times New Roman" pitchFamily="18" charset="0"/>
            <a:cs typeface="Times New Roman" pitchFamily="18" charset="0"/>
          </a:endParaRPr>
        </a:p>
      </dsp:txBody>
      <dsp:txXfrm>
        <a:off x="2048341" y="3638579"/>
        <a:ext cx="2167200" cy="1287721"/>
      </dsp:txXfrm>
    </dsp:sp>
    <dsp:sp modelId="{19ADD0E9-FBEE-4BD3-8D71-34CBB9BEC9DC}">
      <dsp:nvSpPr>
        <dsp:cNvPr id="0" name=""/>
        <dsp:cNvSpPr/>
      </dsp:nvSpPr>
      <dsp:spPr>
        <a:xfrm>
          <a:off x="1221107" y="1374243"/>
          <a:ext cx="2306526" cy="1153263"/>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b="1" i="1" kern="1200" dirty="0"/>
            <a:t>5. Домбыра Гиннестің рекордтар кітабына енген. </a:t>
          </a:r>
          <a:endParaRPr lang="ru-RU" sz="1600" b="1" i="1" kern="1200" dirty="0"/>
        </a:p>
      </dsp:txBody>
      <dsp:txXfrm>
        <a:off x="1277405" y="1430541"/>
        <a:ext cx="2193930" cy="1040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D1BBD-B891-44D2-A915-4C5B8832AE4E}">
      <dsp:nvSpPr>
        <dsp:cNvPr id="0" name=""/>
        <dsp:cNvSpPr/>
      </dsp:nvSpPr>
      <dsp:spPr>
        <a:xfrm>
          <a:off x="1195697" y="-142130"/>
          <a:ext cx="4977982" cy="4977982"/>
        </a:xfrm>
        <a:prstGeom prst="circularArrow">
          <a:avLst>
            <a:gd name="adj1" fmla="val 5689"/>
            <a:gd name="adj2" fmla="val 340510"/>
            <a:gd name="adj3" fmla="val 12408838"/>
            <a:gd name="adj4" fmla="val 18279006"/>
            <a:gd name="adj5" fmla="val 5908"/>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CCB8B-29AB-40E4-BF70-CA092F6CBAE0}">
      <dsp:nvSpPr>
        <dsp:cNvPr id="0" name=""/>
        <dsp:cNvSpPr/>
      </dsp:nvSpPr>
      <dsp:spPr>
        <a:xfrm>
          <a:off x="1928841" y="142864"/>
          <a:ext cx="3511693" cy="1755846"/>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k-KZ" sz="2200" b="1" i="1" kern="1200" dirty="0">
              <a:latin typeface="Times New Roman" pitchFamily="18" charset="0"/>
              <a:cs typeface="Times New Roman" pitchFamily="18" charset="0"/>
            </a:rPr>
            <a:t>6.1 шілде-Ұлттық домбыра күні</a:t>
          </a:r>
          <a:br>
            <a:rPr lang="kk-KZ" sz="2200" b="1" kern="1200" dirty="0"/>
          </a:br>
          <a:endParaRPr lang="ru-RU" sz="2200" kern="1200" dirty="0"/>
        </a:p>
      </dsp:txBody>
      <dsp:txXfrm>
        <a:off x="2014554" y="228577"/>
        <a:ext cx="3340267" cy="1584420"/>
      </dsp:txXfrm>
    </dsp:sp>
    <dsp:sp modelId="{4253429F-6D11-4085-9E29-3E2859C59275}">
      <dsp:nvSpPr>
        <dsp:cNvPr id="0" name=""/>
        <dsp:cNvSpPr/>
      </dsp:nvSpPr>
      <dsp:spPr>
        <a:xfrm>
          <a:off x="3774168" y="3327755"/>
          <a:ext cx="3511693" cy="1755846"/>
        </a:xfrm>
        <a:prstGeom prst="roundRect">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k-KZ" sz="2200" b="1" i="1" kern="1200" dirty="0">
              <a:latin typeface="Times New Roman" pitchFamily="18" charset="0"/>
              <a:cs typeface="Times New Roman" pitchFamily="18" charset="0"/>
            </a:rPr>
            <a:t>7.Астанадағы Қазақ елі монументі алдында  3 мың күйші бірнеше күйді бір уақытта орындады.</a:t>
          </a:r>
          <a:endParaRPr lang="ru-RU" sz="2200" b="1" i="1" kern="1200" dirty="0">
            <a:latin typeface="Times New Roman" pitchFamily="18" charset="0"/>
            <a:cs typeface="Times New Roman" pitchFamily="18" charset="0"/>
          </a:endParaRPr>
        </a:p>
      </dsp:txBody>
      <dsp:txXfrm>
        <a:off x="3859881" y="3413468"/>
        <a:ext cx="3340267" cy="1584420"/>
      </dsp:txXfrm>
    </dsp:sp>
    <dsp:sp modelId="{1B2DEB06-C78F-45BD-9243-9972C6FEDC20}">
      <dsp:nvSpPr>
        <dsp:cNvPr id="0" name=""/>
        <dsp:cNvSpPr/>
      </dsp:nvSpPr>
      <dsp:spPr>
        <a:xfrm>
          <a:off x="813" y="3327755"/>
          <a:ext cx="3511693" cy="1755846"/>
        </a:xfrm>
        <a:prstGeom prst="roundRect">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kk-KZ" sz="2200" b="1" i="1" kern="1200" dirty="0">
              <a:latin typeface="Times New Roman" pitchFamily="18" charset="0"/>
              <a:cs typeface="Times New Roman" pitchFamily="18" charset="0"/>
            </a:rPr>
            <a:t>8.Домбыра Ұлттық кодымыз екені айтпаса да белгілі.</a:t>
          </a:r>
          <a:endParaRPr lang="ru-RU" sz="2200" b="1" i="1" kern="1200" dirty="0">
            <a:latin typeface="Times New Roman" pitchFamily="18" charset="0"/>
            <a:cs typeface="Times New Roman" pitchFamily="18" charset="0"/>
          </a:endParaRPr>
        </a:p>
      </dsp:txBody>
      <dsp:txXfrm>
        <a:off x="86526" y="3413468"/>
        <a:ext cx="3340267" cy="158442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B027CD-C3FF-49C6-A23C-3AC0B3C53115}" type="datetimeFigureOut">
              <a:rPr lang="ru-RU" smtClean="0"/>
              <a:pPr/>
              <a:t>15.11.2023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C38725-EACE-41D6-B132-4A794B02622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FC38725-EACE-41D6-B132-4A794B02622F}"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15.11.2023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transition spd="med">
    <p:sndAc>
      <p:stSnd>
        <p:snd r:embed="rId1" name="drumroll.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ndAc>
      <p:stSnd>
        <p:snd r:embed="rId1" name="drumroll.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ndAc>
      <p:stSnd>
        <p:snd r:embed="rId1" name="drumroll.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transition spd="med">
    <p:sndAc>
      <p:stSnd>
        <p:snd r:embed="rId1" name="drumroll.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transition spd="med">
    <p:sndAc>
      <p:stSnd>
        <p:snd r:embed="rId1" name="drumroll.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transition spd="med">
    <p:sndAc>
      <p:stSnd>
        <p:snd r:embed="rId1" name="drumroll.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ndAc>
      <p:stSnd>
        <p:snd r:embed="rId1" name="drumroll.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transition spd="med">
    <p:sndAc>
      <p:stSnd>
        <p:snd r:embed="rId1" name="drumroll.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ndAc>
      <p:stSnd>
        <p:snd r:embed="rId1" name="drumroll.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5B106E36-FD25-4E2D-B0AA-010F637433A0}" type="datetimeFigureOut">
              <a:rPr lang="ru-RU" smtClean="0"/>
              <a:pPr/>
              <a:t>15.11.2023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sndAc>
      <p:stSnd>
        <p:snd r:embed="rId1" name="drumroll.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15.11.2023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transition spd="med">
    <p:sndAc>
      <p:stSnd>
        <p:snd r:embed="rId1" name="drumroll.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15.11.2023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sndAc>
      <p:stSnd>
        <p:snd r:embed="rId13" name="drumroll.wav"/>
      </p:stSnd>
    </p:sndAc>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axresdefault.jpg"/>
          <p:cNvPicPr>
            <a:picLocks noGrp="1" noChangeAspect="1"/>
          </p:cNvPicPr>
          <p:nvPr>
            <p:ph idx="1"/>
          </p:nvPr>
        </p:nvPicPr>
        <p:blipFill>
          <a:blip r:embed="rId3"/>
          <a:stretch>
            <a:fillRect/>
          </a:stretch>
        </p:blipFill>
        <p:spPr>
          <a:xfrm>
            <a:off x="548922" y="1481138"/>
            <a:ext cx="8046155" cy="4525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Заголовок 1"/>
          <p:cNvSpPr>
            <a:spLocks noGrp="1"/>
          </p:cNvSpPr>
          <p:nvPr>
            <p:ph type="title"/>
          </p:nvPr>
        </p:nvSpPr>
        <p:spPr>
          <a:xfrm>
            <a:off x="214282" y="214290"/>
            <a:ext cx="8643998" cy="1143000"/>
          </a:xfrm>
          <a:solidFill>
            <a:srgbClr val="FFC000"/>
          </a:solidFill>
          <a:effectLst>
            <a:glow rad="228600">
              <a:schemeClr val="accent2">
                <a:satMod val="175000"/>
                <a:alpha val="40000"/>
              </a:schemeClr>
            </a:glow>
          </a:effectLst>
        </p:spPr>
        <p:txBody>
          <a:bodyPr>
            <a:noAutofit/>
          </a:bodyPr>
          <a:lstStyle/>
          <a:p>
            <a:pPr algn="ctr"/>
            <a:r>
              <a:rPr lang="kk-KZ" sz="2800" i="1" dirty="0"/>
              <a:t>"Домбыра - дастан " жобасы арқылы оқушыларға ұлттық құндылықтарды дамыту</a:t>
            </a:r>
            <a:endParaRPr lang="ru-RU" sz="2800" i="1" dirty="0"/>
          </a:p>
        </p:txBody>
      </p:sp>
    </p:spTree>
  </p:cSld>
  <p:clrMapOvr>
    <a:masterClrMapping/>
  </p:clrMapOvr>
  <p:transition spd="med" advTm="2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500042"/>
            <a:ext cx="8072494" cy="584775"/>
          </a:xfrm>
          <a:prstGeom prst="rect">
            <a:avLst/>
          </a:prstGeom>
        </p:spPr>
        <p:txBody>
          <a:bodyPr wrap="square">
            <a:spAutoFit/>
          </a:bodyPr>
          <a:lstStyle/>
          <a:p>
            <a:pPr algn="ctr"/>
            <a:r>
              <a:rPr lang="kk-KZ" sz="3200" b="1" i="1" dirty="0">
                <a:latin typeface="Times New Roman" pitchFamily="18" charset="0"/>
                <a:cs typeface="Times New Roman" pitchFamily="18" charset="0"/>
              </a:rPr>
              <a:t>Құрманғазы: "Аман бол, шешем, аман бол" </a:t>
            </a:r>
            <a:endParaRPr lang="ru-RU" sz="3200" b="1" i="1" dirty="0">
              <a:latin typeface="Times New Roman" pitchFamily="18" charset="0"/>
              <a:cs typeface="Times New Roman" pitchFamily="18" charset="0"/>
            </a:endParaRPr>
          </a:p>
        </p:txBody>
      </p:sp>
      <p:pic>
        <p:nvPicPr>
          <p:cNvPr id="24578" name="Picture 2" descr="C:\Users\Admin\Desktop\6deeb5b2-3449-4a5d-9812-3e0513a04430.jpg"/>
          <p:cNvPicPr>
            <a:picLocks noChangeAspect="1" noChangeArrowheads="1"/>
          </p:cNvPicPr>
          <p:nvPr/>
        </p:nvPicPr>
        <p:blipFill>
          <a:blip r:embed="rId3"/>
          <a:srcRect/>
          <a:stretch>
            <a:fillRect/>
          </a:stretch>
        </p:blipFill>
        <p:spPr bwMode="auto">
          <a:xfrm>
            <a:off x="5072066" y="1857364"/>
            <a:ext cx="3442079" cy="3176587"/>
          </a:xfrm>
          <a:prstGeom prst="rect">
            <a:avLst/>
          </a:prstGeom>
          <a:noFill/>
        </p:spPr>
      </p:pic>
      <p:sp>
        <p:nvSpPr>
          <p:cNvPr id="24579" name="Rectangle 3"/>
          <p:cNvSpPr>
            <a:spLocks noChangeArrowheads="1"/>
          </p:cNvSpPr>
          <p:nvPr/>
        </p:nvSpPr>
        <p:spPr bwMode="auto">
          <a:xfrm>
            <a:off x="142844" y="1357298"/>
            <a:ext cx="4572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i="1" u="none" strike="noStrike" cap="none" normalizeH="0" baseline="0" dirty="0">
                <a:ln>
                  <a:noFill/>
                </a:ln>
                <a:solidFill>
                  <a:srgbClr val="0D0D0D"/>
                </a:solidFill>
                <a:effectLst/>
                <a:latin typeface="Times New Roman" pitchFamily="18" charset="0"/>
                <a:ea typeface="Calibri" pitchFamily="34" charset="0"/>
                <a:cs typeface="Times New Roman" pitchFamily="18" charset="0"/>
              </a:rPr>
              <a:t>Бұл күй мемуарлық күй болып саналады. Оқушыларға күйдің шығу тарихымен бірге күйшінің өмірі туралы да баяндап беру маңызды орын алады.Құрманғазының өмірінде патша өкіметінің қудалауы, итжеккенге айдату,түрмеге қамату кездері жиі болып тұрғанын білеміз. Осындай бір айдату әскер келіп арбаға таңып алып бара жатқанында күйші анасының алдында қамығып көзіне жас алып қалады. Оны көрген анасы Алқа: "Тәйт! Мен ұл тудым деп</a:t>
            </a:r>
            <a:r>
              <a:rPr kumimoji="0" lang="kk-KZ" i="1" u="none" strike="noStrike" cap="none" normalizeH="0" dirty="0">
                <a:ln>
                  <a:noFill/>
                </a:ln>
                <a:solidFill>
                  <a:srgbClr val="0D0D0D"/>
                </a:solidFill>
                <a:effectLst/>
                <a:latin typeface="Times New Roman" pitchFamily="18" charset="0"/>
                <a:ea typeface="Calibri" pitchFamily="34" charset="0"/>
                <a:cs typeface="Times New Roman" pitchFamily="18" charset="0"/>
              </a:rPr>
              <a:t> </a:t>
            </a:r>
            <a:r>
              <a:rPr kumimoji="0" lang="kk-KZ" i="1" u="none" strike="noStrike" cap="none" normalizeH="0" baseline="0" dirty="0">
                <a:ln>
                  <a:noFill/>
                </a:ln>
                <a:solidFill>
                  <a:srgbClr val="0D0D0D"/>
                </a:solidFill>
                <a:effectLst/>
                <a:latin typeface="Times New Roman" pitchFamily="18" charset="0"/>
                <a:ea typeface="Calibri" pitchFamily="34" charset="0"/>
                <a:cs typeface="Times New Roman" pitchFamily="18" charset="0"/>
              </a:rPr>
              <a:t>жүрсем,дұшпаныңның алдында мұның не? Тый көзіңді"  деп  Құрманғазыға күш -қайрат, жігер бере сөйлейді. Сол кезде Құрманғазы қолына домбырасын алып, анасының құрметіне арнап "Аман бол, шешем, аман бол"күйін шығарған екен</a:t>
            </a:r>
            <a:r>
              <a:rPr kumimoji="0" lang="kk-KZ" sz="1400" b="0" i="0" u="none" strike="noStrike" cap="none" normalizeH="0" baseline="0" dirty="0">
                <a:ln>
                  <a:noFill/>
                </a:ln>
                <a:solidFill>
                  <a:srgbClr val="0D0D0D"/>
                </a:solidFill>
                <a:effectLst/>
                <a:latin typeface="Times New Roman" pitchFamily="18" charset="0"/>
                <a:ea typeface="Calibri" pitchFamily="34" charset="0"/>
                <a:cs typeface="Times New Roman" pitchFamily="18" charset="0"/>
              </a:rPr>
              <a:t>.</a:t>
            </a:r>
            <a:r>
              <a:rPr kumimoji="0" lang="ru-RU" sz="800" b="0" i="0" u="none" strike="noStrike" cap="none" normalizeH="0" baseline="0" dirty="0">
                <a:ln>
                  <a:noFill/>
                </a:ln>
                <a:solidFill>
                  <a:schemeClr val="tx1"/>
                </a:solidFill>
                <a:effectLst/>
                <a:latin typeface="Arial" pitchFamily="34" charset="0"/>
                <a:cs typeface="Arial" pitchFamily="34" charset="0"/>
              </a:rPr>
              <a:t> </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med" advTm="2000">
    <p:comb/>
    <p:sndAc>
      <p:stSnd>
        <p:snd r:embed="rId2" name="drumroll.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min\Desktop\1f5b41a6-7aee-4f51-8c3d-ff7ea035c965.jpg"/>
          <p:cNvPicPr>
            <a:picLocks noChangeAspect="1" noChangeArrowheads="1"/>
          </p:cNvPicPr>
          <p:nvPr/>
        </p:nvPicPr>
        <p:blipFill>
          <a:blip r:embed="rId3"/>
          <a:srcRect/>
          <a:stretch>
            <a:fillRect/>
          </a:stretch>
        </p:blipFill>
        <p:spPr bwMode="auto">
          <a:xfrm>
            <a:off x="642910" y="785794"/>
            <a:ext cx="3786214" cy="2643206"/>
          </a:xfrm>
          <a:prstGeom prst="rect">
            <a:avLst/>
          </a:prstGeom>
          <a:noFill/>
        </p:spPr>
      </p:pic>
      <p:pic>
        <p:nvPicPr>
          <p:cNvPr id="26627" name="Picture 3" descr="C:\Users\Admin\Desktop\8653003d-f7a0-4e2b-8e98-f2ab398b5b2e.jpg"/>
          <p:cNvPicPr>
            <a:picLocks noChangeAspect="1" noChangeArrowheads="1"/>
          </p:cNvPicPr>
          <p:nvPr/>
        </p:nvPicPr>
        <p:blipFill>
          <a:blip r:embed="rId4"/>
          <a:srcRect/>
          <a:stretch>
            <a:fillRect/>
          </a:stretch>
        </p:blipFill>
        <p:spPr bwMode="auto">
          <a:xfrm>
            <a:off x="5000628" y="857232"/>
            <a:ext cx="3714776" cy="2571768"/>
          </a:xfrm>
          <a:prstGeom prst="rect">
            <a:avLst/>
          </a:prstGeom>
          <a:noFill/>
        </p:spPr>
      </p:pic>
      <p:pic>
        <p:nvPicPr>
          <p:cNvPr id="26628" name="Picture 4" descr="C:\Users\Admin\Desktop\d9f59751-2f41-4412-9a78-de863a2811fa.jpg"/>
          <p:cNvPicPr>
            <a:picLocks noChangeAspect="1" noChangeArrowheads="1"/>
          </p:cNvPicPr>
          <p:nvPr/>
        </p:nvPicPr>
        <p:blipFill>
          <a:blip r:embed="rId5"/>
          <a:srcRect/>
          <a:stretch>
            <a:fillRect/>
          </a:stretch>
        </p:blipFill>
        <p:spPr bwMode="auto">
          <a:xfrm>
            <a:off x="2428860" y="3643314"/>
            <a:ext cx="4357718" cy="3000396"/>
          </a:xfrm>
          <a:prstGeom prst="rect">
            <a:avLst/>
          </a:prstGeom>
          <a:noFill/>
        </p:spPr>
      </p:pic>
    </p:spTree>
  </p:cSld>
  <p:clrMapOvr>
    <a:masterClrMapping/>
  </p:clrMapOvr>
  <p:transition spd="med" advTm="2000">
    <p:comb dir="vert"/>
    <p:sndAc>
      <p:stSnd>
        <p:snd r:embed="rId2" name="drumroll.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612" y="0"/>
            <a:ext cx="3267241" cy="707886"/>
          </a:xfrm>
          <a:prstGeom prst="rect">
            <a:avLst/>
          </a:prstGeom>
        </p:spPr>
        <p:txBody>
          <a:bodyPr wrap="none">
            <a:spAutoFit/>
          </a:bodyPr>
          <a:lstStyle/>
          <a:p>
            <a:pPr algn="ctr"/>
            <a:r>
              <a:rPr lang="kk-KZ" sz="4000" i="1" dirty="0">
                <a:latin typeface="Times New Roman" pitchFamily="18" charset="0"/>
                <a:cs typeface="Times New Roman" pitchFamily="18" charset="0"/>
              </a:rPr>
              <a:t>Қорытынды: </a:t>
            </a:r>
            <a:endParaRPr lang="ru-RU" sz="4000" i="1" dirty="0">
              <a:latin typeface="Times New Roman" pitchFamily="18" charset="0"/>
              <a:cs typeface="Times New Roman" pitchFamily="18" charset="0"/>
            </a:endParaRPr>
          </a:p>
        </p:txBody>
      </p:sp>
      <p:pic>
        <p:nvPicPr>
          <p:cNvPr id="25602" name="Picture 2" descr="C:\Users\Admin\Desktop\7dd865a8-3d1d-4810-ba99-5d45340868f7.jpg"/>
          <p:cNvPicPr>
            <a:picLocks noChangeAspect="1" noChangeArrowheads="1"/>
          </p:cNvPicPr>
          <p:nvPr/>
        </p:nvPicPr>
        <p:blipFill>
          <a:blip r:embed="rId3"/>
          <a:srcRect/>
          <a:stretch>
            <a:fillRect/>
          </a:stretch>
        </p:blipFill>
        <p:spPr bwMode="auto">
          <a:xfrm>
            <a:off x="2428860" y="785794"/>
            <a:ext cx="3774959" cy="2224080"/>
          </a:xfrm>
          <a:prstGeom prst="rect">
            <a:avLst/>
          </a:prstGeom>
          <a:noFill/>
        </p:spPr>
      </p:pic>
      <p:sp>
        <p:nvSpPr>
          <p:cNvPr id="25603" name="Rectangle 3"/>
          <p:cNvSpPr>
            <a:spLocks noChangeArrowheads="1"/>
          </p:cNvSpPr>
          <p:nvPr/>
        </p:nvSpPr>
        <p:spPr bwMode="auto">
          <a:xfrm>
            <a:off x="214282" y="3214686"/>
            <a:ext cx="871543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b="0" i="1" u="none" strike="noStrike" cap="none" normalizeH="0" baseline="0" dirty="0">
                <a:ln>
                  <a:noFill/>
                </a:ln>
                <a:solidFill>
                  <a:srgbClr val="0D0D0D"/>
                </a:solidFill>
                <a:effectLst/>
                <a:latin typeface="Times New Roman" pitchFamily="18" charset="0"/>
                <a:ea typeface="Calibri" pitchFamily="34" charset="0"/>
                <a:cs typeface="Times New Roman" pitchFamily="18" charset="0"/>
              </a:rPr>
              <a:t>Домбырада ойнайтын өнерпаздардың қатары күннен күнге көбейіп қарқынды даму үстінде. Музыка яғни өнер мектептері мен бірге жалпы білім беретін орта мектептердің өзінде де домбыра күй өнері мен дәстүрлі ән өнеріне деген қызығушылықтар басым. Алғашқы сабақ кезінде баланы орындыққа отырғызып домбыраны ұстату, қолды дұрыс қою, күй үйрету барысында қиындықтар болады. Оқушыға да мұғалімге де шыдамдылық керек болады. Осы бастапқы кезде оқушының домбыраға деген қызығушылығын жоғалтып алмай жалықтырмай жұмыс жасау мұғалімге үлкен сын. Осындай сындардан өткен, жүйелі жұмысты қалыптастыру нәтижесінде   мектептердің өзінде домбырашылар ансамбльдері құрылып қалыптасып келе жатыр. Бұл дегеніміз осы "Домбыра -дастан" жобасы жұмысының жемісі деп білемін. Дегенмен де әлі әттеген ай дер жерлері бар. Мектептерімізді осы жоба аясында аспаптармын қамтамассыз етсе нұр үстіне нұр болар еді.</a:t>
            </a:r>
            <a:endParaRPr kumimoji="0" lang="kk-KZ" sz="2400" b="0" i="1"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med" advTm="2000">
    <p:cover dir="lu"/>
    <p:sndAc>
      <p:stSnd>
        <p:snd r:embed="rId2" name="drumroll.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500166" y="285728"/>
            <a:ext cx="6113213" cy="5232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"Домбыра -дастан" жобасы деген не?</a:t>
            </a:r>
            <a:endParaRPr kumimoji="0" lang="kk-KZ" sz="3200" b="0" i="1" u="none" strike="noStrike" cap="none" normalizeH="0" baseline="0" dirty="0">
              <a:ln>
                <a:noFill/>
              </a:ln>
              <a:solidFill>
                <a:schemeClr val="tx1"/>
              </a:solidFill>
              <a:effectLst/>
              <a:latin typeface="Arial" pitchFamily="34" charset="0"/>
              <a:cs typeface="Arial" pitchFamily="34" charset="0"/>
            </a:endParaRPr>
          </a:p>
        </p:txBody>
      </p:sp>
      <p:pic>
        <p:nvPicPr>
          <p:cNvPr id="14338" name="Picture 2" descr="C:\Users\Admin\Desktop\546f7672f3b6f203491eae0055226424.jpg"/>
          <p:cNvPicPr>
            <a:picLocks noChangeAspect="1" noChangeArrowheads="1"/>
          </p:cNvPicPr>
          <p:nvPr/>
        </p:nvPicPr>
        <p:blipFill>
          <a:blip r:embed="rId3" cstate="print"/>
          <a:srcRect/>
          <a:stretch>
            <a:fillRect/>
          </a:stretch>
        </p:blipFill>
        <p:spPr bwMode="auto">
          <a:xfrm>
            <a:off x="1500166" y="2857496"/>
            <a:ext cx="6215106" cy="35004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Прямоугольник 3"/>
          <p:cNvSpPr/>
          <p:nvPr/>
        </p:nvSpPr>
        <p:spPr>
          <a:xfrm>
            <a:off x="785786" y="1000108"/>
            <a:ext cx="7500990" cy="1631216"/>
          </a:xfrm>
          <a:prstGeom prst="rect">
            <a:avLst/>
          </a:prstGeom>
        </p:spPr>
        <p:txBody>
          <a:bodyPr wrap="square">
            <a:spAutoFit/>
          </a:bodyPr>
          <a:lstStyle/>
          <a:p>
            <a:pPr algn="just"/>
            <a:r>
              <a:rPr lang="kk-KZ" sz="2000" i="1" dirty="0">
                <a:latin typeface="Times New Roman" pitchFamily="18" charset="0"/>
                <a:cs typeface="Times New Roman" pitchFamily="18" charset="0"/>
              </a:rPr>
              <a:t>Мемлекетіміздің басшысы Қасым-Жомарт Кемелұлы Тоқаев: "мектептерде балаларға ұлттық өнерді насихаттау мақсатында оқушыларға арналған домбыра үйірмелерін көптеп ашуды көздейтін "Домбыра - дастан“ жобасын жүзеге асыруды тапсырамын"деген болатын. </a:t>
            </a:r>
            <a:endParaRPr lang="ru-RU" sz="2000" i="1" dirty="0">
              <a:latin typeface="Times New Roman" pitchFamily="18" charset="0"/>
              <a:cs typeface="Times New Roman" pitchFamily="18" charset="0"/>
            </a:endParaRPr>
          </a:p>
        </p:txBody>
      </p:sp>
    </p:spTree>
  </p:cSld>
  <p:clrMapOvr>
    <a:masterClrMapping/>
  </p:clrMapOvr>
  <p:transition spd="med" advTm="2000">
    <p:wipe dir="r"/>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Desktop\18bf4883565d74b67d8c269f4bc36802.jpg"/>
          <p:cNvPicPr>
            <a:picLocks noChangeAspect="1" noChangeArrowheads="1"/>
          </p:cNvPicPr>
          <p:nvPr/>
        </p:nvPicPr>
        <p:blipFill>
          <a:blip r:embed="rId2">
            <a:lum contrast="20000"/>
          </a:blip>
          <a:srcRect/>
          <a:stretch>
            <a:fillRect/>
          </a:stretch>
        </p:blipFill>
        <p:spPr bwMode="auto">
          <a:xfrm>
            <a:off x="5162638" y="1928802"/>
            <a:ext cx="3713475" cy="292893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Прямоугольник 1"/>
          <p:cNvSpPr/>
          <p:nvPr/>
        </p:nvSpPr>
        <p:spPr>
          <a:xfrm>
            <a:off x="142844" y="785794"/>
            <a:ext cx="4857816" cy="526297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kk-KZ" sz="2400" i="1" dirty="0">
                <a:latin typeface="Times New Roman" pitchFamily="18" charset="0"/>
                <a:cs typeface="Times New Roman" pitchFamily="18" charset="0"/>
              </a:rPr>
              <a:t>Маңғыстау облысы педагогикалық қызметкерлерінің тамыз конференциясында сол уақыттағы облыс әкімі </a:t>
            </a:r>
            <a:r>
              <a:rPr lang="kk-KZ" sz="2400" b="1" i="1" dirty="0">
                <a:latin typeface="Times New Roman" pitchFamily="18" charset="0"/>
                <a:cs typeface="Times New Roman" pitchFamily="18" charset="0"/>
              </a:rPr>
              <a:t>С. Тұрымов </a:t>
            </a:r>
            <a:r>
              <a:rPr lang="kk-KZ" sz="2400" i="1" dirty="0">
                <a:latin typeface="Times New Roman" pitchFamily="18" charset="0"/>
                <a:cs typeface="Times New Roman" pitchFamily="18" charset="0"/>
              </a:rPr>
              <a:t>мемлекет басшысының тапсырмасын орындау мақсатында осы аталған жобаны жүзеге асыруға бір қатар тапсырмаларға назар аударғаны белгілі. Маңғыстаулық оқушылар мектеп бітірген кезде 10 күйді үйреніп шығуы тиіс деді. Сондықтан да мен мектебімізде осы жоба бойынша 3 жылдан бері жұмыс жасап келемін.</a:t>
            </a:r>
            <a:endParaRPr lang="ru-RU" sz="2400" i="1" dirty="0">
              <a:latin typeface="Times New Roman" pitchFamily="18" charset="0"/>
              <a:cs typeface="Times New Roman" pitchFamily="18" charset="0"/>
            </a:endParaRPr>
          </a:p>
        </p:txBody>
      </p:sp>
    </p:spTree>
  </p:cSld>
  <p:clrMapOvr>
    <a:masterClrMapping/>
  </p:clrMapOvr>
  <p:transition spd="med" advTm="2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fade">
                                      <p:cBhvr>
                                        <p:cTn id="1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0"/>
            <a:ext cx="3458383"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kk-KZ" sz="2800" b="1" i="1" dirty="0">
                <a:latin typeface="Times New Roman" pitchFamily="18" charset="0"/>
                <a:cs typeface="Times New Roman" pitchFamily="18" charset="0"/>
              </a:rPr>
              <a:t>Жобаның мақсаты: </a:t>
            </a:r>
            <a:endParaRPr lang="ru-RU" sz="2800" b="1" i="1" dirty="0">
              <a:latin typeface="Times New Roman" pitchFamily="18" charset="0"/>
              <a:cs typeface="Times New Roman" pitchFamily="18" charset="0"/>
            </a:endParaRPr>
          </a:p>
        </p:txBody>
      </p:sp>
      <p:sp>
        <p:nvSpPr>
          <p:cNvPr id="18433" name="Rectangle 1"/>
          <p:cNvSpPr>
            <a:spLocks noChangeArrowheads="1"/>
          </p:cNvSpPr>
          <p:nvPr/>
        </p:nvSpPr>
        <p:spPr bwMode="auto">
          <a:xfrm>
            <a:off x="2071670" y="928670"/>
            <a:ext cx="6858048" cy="132343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0" i="1" u="none" strike="noStrike" cap="none" normalizeH="0" baseline="0" dirty="0">
                <a:ln>
                  <a:noFill/>
                </a:ln>
                <a:solidFill>
                  <a:srgbClr val="151515"/>
                </a:solidFill>
                <a:effectLst/>
                <a:latin typeface="Times New Roman" pitchFamily="18" charset="0"/>
                <a:ea typeface="Calibri" pitchFamily="34" charset="0"/>
                <a:cs typeface="Times New Roman" pitchFamily="18" charset="0"/>
              </a:rPr>
              <a:t>Ұлттық өнерді қастерлеу, қазақтың ұлттық аспабы – домбыра арқылы орындалатын ән-күйлерді тыңдай отырып, күй өнері  халық музыкасын, мәдениетін ұлттық құндылықтарымызды бойына сіңіре білуге дағдыландыру.</a:t>
            </a:r>
            <a:endParaRPr kumimoji="0" lang="kk-KZ" sz="2000" b="0" i="1" u="none" strike="noStrike" cap="none" normalizeH="0" baseline="0" dirty="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a:off x="285720" y="2786058"/>
            <a:ext cx="5214942" cy="95410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1" u="none" strike="noStrike" cap="none" normalizeH="0" baseline="0" dirty="0">
                <a:ln>
                  <a:noFill/>
                </a:ln>
                <a:solidFill>
                  <a:srgbClr val="151515"/>
                </a:solidFill>
                <a:effectLst/>
                <a:latin typeface="Times New Roman" pitchFamily="18" charset="0"/>
                <a:ea typeface="Calibri" pitchFamily="34" charset="0"/>
                <a:cs typeface="Times New Roman" pitchFamily="18" charset="0"/>
              </a:rPr>
              <a:t>Жалпы ұлттық құндылықтар деген не?</a:t>
            </a:r>
            <a:endParaRPr kumimoji="0" lang="kk-KZ" sz="2800" b="1" i="1" u="none" strike="noStrike" cap="none" normalizeH="0" baseline="0" dirty="0">
              <a:ln>
                <a:noFill/>
              </a:ln>
              <a:solidFill>
                <a:schemeClr val="tx1"/>
              </a:solidFill>
              <a:effectLst/>
              <a:latin typeface="Arial" pitchFamily="34" charset="0"/>
              <a:cs typeface="Arial" pitchFamily="34" charset="0"/>
            </a:endParaRPr>
          </a:p>
        </p:txBody>
      </p:sp>
      <p:sp>
        <p:nvSpPr>
          <p:cNvPr id="5" name="Прямоугольник 4"/>
          <p:cNvSpPr/>
          <p:nvPr/>
        </p:nvSpPr>
        <p:spPr>
          <a:xfrm>
            <a:off x="2143108" y="3929066"/>
            <a:ext cx="678661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kk-KZ" b="1" dirty="0"/>
              <a:t>Ұлттық құндылықтар</a:t>
            </a:r>
            <a:r>
              <a:rPr lang="kk-KZ" dirty="0"/>
              <a:t> – тұтас бір жүйе. Әр халықтың өзінің ұлттық құндылықтары бар. Біз қазақ халқының тілі, ділі, мәдениеті, әдебиеті, өнері, сондай-ақ халықтың әлеуметтік және мәдени қауымдастық ретінде пайда болуымен бірге туындаған әдет-ғұрыптар, салт-дәстүрлер, жол-жоралғылар, ұғым-түсініктер, дағды, көзқарастар осылардың бәрі жинақтала келе тұтас бір ұлттың өмір сүру әдебін қалыптастырады. </a:t>
            </a:r>
            <a:endParaRPr lang="ru-RU" dirty="0"/>
          </a:p>
        </p:txBody>
      </p:sp>
    </p:spTree>
  </p:cSld>
  <p:clrMapOvr>
    <a:masterClrMapping/>
  </p:clrMapOvr>
  <p:transition spd="med" advTm="2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433">
                                            <p:bg/>
                                          </p:spTgt>
                                        </p:tgtEl>
                                        <p:attrNameLst>
                                          <p:attrName>style.visibility</p:attrName>
                                        </p:attrNameLst>
                                      </p:cBhvr>
                                      <p:to>
                                        <p:strVal val="visible"/>
                                      </p:to>
                                    </p:set>
                                    <p:animEffect transition="in" filter="fade">
                                      <p:cBhvr>
                                        <p:cTn id="19" dur="2000"/>
                                        <p:tgtEl>
                                          <p:spTgt spid="18433">
                                            <p:bg/>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433">
                                            <p:txEl>
                                              <p:pRg st="0" end="0"/>
                                            </p:txEl>
                                          </p:spTgt>
                                        </p:tgtEl>
                                        <p:attrNameLst>
                                          <p:attrName>style.visibility</p:attrName>
                                        </p:attrNameLst>
                                      </p:cBhvr>
                                      <p:to>
                                        <p:strVal val="visible"/>
                                      </p:to>
                                    </p:set>
                                    <p:animEffect transition="in" filter="fade">
                                      <p:cBhvr>
                                        <p:cTn id="24" dur="2000"/>
                                        <p:tgtEl>
                                          <p:spTgt spid="1843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434">
                                            <p:bg/>
                                          </p:spTgt>
                                        </p:tgtEl>
                                        <p:attrNameLst>
                                          <p:attrName>style.visibility</p:attrName>
                                        </p:attrNameLst>
                                      </p:cBhvr>
                                      <p:to>
                                        <p:strVal val="visible"/>
                                      </p:to>
                                    </p:set>
                                    <p:animEffect transition="in" filter="fade">
                                      <p:cBhvr>
                                        <p:cTn id="29" dur="2000"/>
                                        <p:tgtEl>
                                          <p:spTgt spid="18434">
                                            <p:bg/>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434">
                                            <p:txEl>
                                              <p:pRg st="0" end="0"/>
                                            </p:txEl>
                                          </p:spTgt>
                                        </p:tgtEl>
                                        <p:attrNameLst>
                                          <p:attrName>style.visibility</p:attrName>
                                        </p:attrNameLst>
                                      </p:cBhvr>
                                      <p:to>
                                        <p:strVal val="visible"/>
                                      </p:to>
                                    </p:set>
                                    <p:animEffect transition="in" filter="fade">
                                      <p:cBhvr>
                                        <p:cTn id="34" dur="2000"/>
                                        <p:tgtEl>
                                          <p:spTgt spid="1843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bg/>
                                          </p:spTgt>
                                        </p:tgtEl>
                                        <p:attrNameLst>
                                          <p:attrName>style.visibility</p:attrName>
                                        </p:attrNameLst>
                                      </p:cBhvr>
                                      <p:to>
                                        <p:strVal val="visible"/>
                                      </p:to>
                                    </p:set>
                                    <p:anim calcmode="lin" valueType="num">
                                      <p:cBhvr additive="base">
                                        <p:cTn id="3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18433" grpId="0" build="p" animBg="1"/>
      <p:bldP spid="18434" grpId="0" build="p" animBg="1"/>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000100" y="285728"/>
            <a:ext cx="7643866" cy="5232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1" u="none" strike="noStrike" cap="none" normalizeH="0" baseline="0" dirty="0">
                <a:ln>
                  <a:noFill/>
                </a:ln>
                <a:solidFill>
                  <a:srgbClr val="0D0D0D"/>
                </a:solidFill>
                <a:effectLst/>
                <a:latin typeface="Times New Roman" pitchFamily="18" charset="0"/>
                <a:ea typeface="Times New Roman" pitchFamily="18" charset="0"/>
                <a:cs typeface="Times New Roman" pitchFamily="18" charset="0"/>
              </a:rPr>
              <a:t>Домбыра туралы  білуге тиіс ақпараттар</a:t>
            </a:r>
            <a:r>
              <a:rPr kumimoji="0" lang="kk-KZ" sz="2800" b="1" i="1" u="none" strike="noStrike" cap="none" normalizeH="0" baseline="0" dirty="0">
                <a:ln>
                  <a:noFill/>
                </a:ln>
                <a:solidFill>
                  <a:srgbClr val="0D0D0D"/>
                </a:solidFill>
                <a:effectLst/>
                <a:latin typeface="Arial" pitchFamily="34" charset="0"/>
                <a:ea typeface="Times New Roman" pitchFamily="18" charset="0"/>
                <a:cs typeface="Arial" pitchFamily="34" charset="0"/>
              </a:rPr>
              <a:t>:</a:t>
            </a:r>
            <a:endParaRPr kumimoji="0" lang="kk-KZ" sz="2800" b="0" i="1"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 name="Схема 2"/>
          <p:cNvGraphicFramePr/>
          <p:nvPr/>
        </p:nvGraphicFramePr>
        <p:xfrm>
          <a:off x="214282" y="1357298"/>
          <a:ext cx="871543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advTm="2000">
    <p:split orient="vert" dir="in"/>
    <p:sndAc>
      <p:stSnd>
        <p:snd r:embed="rId2" name="drumroll.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000100" y="714356"/>
          <a:ext cx="7286676"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advTm="2000">
    <p:randomBar dir="vert"/>
    <p:sndAc>
      <p:stSnd>
        <p:snd r:embed="rId2" name="drumroll.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285852" y="214290"/>
            <a:ext cx="6786610" cy="5232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a:ln>
                  <a:noFill/>
                </a:ln>
                <a:solidFill>
                  <a:srgbClr val="0D0D0D"/>
                </a:solidFill>
                <a:effectLst/>
                <a:latin typeface="Times New Roman" pitchFamily="18" charset="0"/>
                <a:ea typeface="Calibri" pitchFamily="34" charset="0"/>
                <a:cs typeface="Times New Roman" pitchFamily="18" charset="0"/>
              </a:rPr>
              <a:t>Күйдің тарихы - ұлттық құндылық негізі.</a:t>
            </a:r>
            <a:endParaRPr kumimoji="0" lang="kk-KZ" sz="2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1071538" y="1714488"/>
            <a:ext cx="4015715" cy="523220"/>
          </a:xfrm>
          <a:prstGeom prst="rect">
            <a:avLst/>
          </a:prstGeom>
        </p:spPr>
        <p:txBody>
          <a:bodyPr wrap="none">
            <a:spAutoFit/>
          </a:bodyPr>
          <a:lstStyle/>
          <a:p>
            <a:pPr algn="ctr"/>
            <a:r>
              <a:rPr lang="kk-KZ" sz="2800" b="1" i="1" dirty="0">
                <a:solidFill>
                  <a:srgbClr val="002060"/>
                </a:solidFill>
                <a:latin typeface="Times New Roman" pitchFamily="18" charset="0"/>
                <a:cs typeface="Times New Roman" pitchFamily="18" charset="0"/>
              </a:rPr>
              <a:t>Халық күйі "Тепең көк"</a:t>
            </a:r>
            <a:endParaRPr lang="ru-RU" sz="2800" b="1" i="1" dirty="0">
              <a:solidFill>
                <a:srgbClr val="002060"/>
              </a:solidFill>
              <a:latin typeface="Times New Roman" pitchFamily="18" charset="0"/>
              <a:cs typeface="Times New Roman" pitchFamily="18" charset="0"/>
            </a:endParaRPr>
          </a:p>
        </p:txBody>
      </p:sp>
      <p:sp>
        <p:nvSpPr>
          <p:cNvPr id="20483" name="AutoShape 3" descr="blob:https://web.whatsapp.com/dcb3ab07-d035-4560-beca-213832753dd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4" name="Picture 4" descr="C:\Users\Admin\Desktop\dcb3ab07-d035-4560-beca-213832753dd3.jpg"/>
          <p:cNvPicPr>
            <a:picLocks noChangeAspect="1" noChangeArrowheads="1"/>
          </p:cNvPicPr>
          <p:nvPr/>
        </p:nvPicPr>
        <p:blipFill>
          <a:blip r:embed="rId3"/>
          <a:srcRect/>
          <a:stretch>
            <a:fillRect/>
          </a:stretch>
        </p:blipFill>
        <p:spPr bwMode="auto">
          <a:xfrm>
            <a:off x="5429256" y="1142984"/>
            <a:ext cx="3208829" cy="1995253"/>
          </a:xfrm>
          <a:prstGeom prst="rect">
            <a:avLst/>
          </a:prstGeom>
          <a:noFill/>
        </p:spPr>
      </p:pic>
      <p:sp>
        <p:nvSpPr>
          <p:cNvPr id="6" name="Прямоугольник 5"/>
          <p:cNvSpPr/>
          <p:nvPr/>
        </p:nvSpPr>
        <p:spPr>
          <a:xfrm>
            <a:off x="785786" y="3357562"/>
            <a:ext cx="7858180" cy="2677656"/>
          </a:xfrm>
          <a:prstGeom prst="rect">
            <a:avLst/>
          </a:prstGeom>
        </p:spPr>
        <p:txBody>
          <a:bodyPr wrap="square">
            <a:spAutoFit/>
          </a:bodyPr>
          <a:lstStyle/>
          <a:p>
            <a:pPr algn="just"/>
            <a:r>
              <a:rPr lang="kk-KZ" sz="2400" i="1" dirty="0">
                <a:latin typeface="Times New Roman" pitchFamily="18" charset="0"/>
                <a:cs typeface="Times New Roman" pitchFamily="18" charset="0"/>
              </a:rPr>
              <a:t>"Бұл күй жеңіл ойнақы орындалады. Құрылымы жағынан жеңіл қайталаулардан тұрғанымен әуені ұлттық колоритке толы, нақты және тартымды. Көз алдыңа  жылқы бейнесін айқын суреттейді. Бұл күйді бала үйреніп сахнада орындай білумен бірге бойына ұлттық құндылықтарымыздың бастысы саналатын ат яғни жылқы қасиетін біліп қастерлеуді үйренеді. </a:t>
            </a:r>
            <a:endParaRPr lang="ru-RU" sz="2400" i="1" dirty="0">
              <a:latin typeface="Times New Roman" pitchFamily="18" charset="0"/>
              <a:cs typeface="Times New Roman" pitchFamily="18" charset="0"/>
            </a:endParaRPr>
          </a:p>
        </p:txBody>
      </p:sp>
    </p:spTree>
  </p:cSld>
  <p:clrMapOvr>
    <a:masterClrMapping/>
  </p:clrMapOvr>
  <p:transition spd="med" advTm="2000">
    <p:wheel spokes="8"/>
    <p:sndAc>
      <p:stSnd>
        <p:snd r:embed="rId2" name="drumroll.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1000108"/>
            <a:ext cx="5374805" cy="584775"/>
          </a:xfrm>
          <a:prstGeom prst="rect">
            <a:avLst/>
          </a:prstGeom>
        </p:spPr>
        <p:txBody>
          <a:bodyPr wrap="none">
            <a:spAutoFit/>
          </a:bodyPr>
          <a:lstStyle/>
          <a:p>
            <a:r>
              <a:rPr lang="kk-KZ" sz="3200" b="1" i="1" dirty="0">
                <a:latin typeface="Times New Roman" pitchFamily="18" charset="0"/>
                <a:cs typeface="Times New Roman" pitchFamily="18" charset="0"/>
              </a:rPr>
              <a:t>Динаның күйі "Тойбастар" </a:t>
            </a:r>
            <a:endParaRPr lang="ru-RU" sz="3200" b="1" i="1" dirty="0">
              <a:latin typeface="Times New Roman" pitchFamily="18" charset="0"/>
              <a:cs typeface="Times New Roman" pitchFamily="18" charset="0"/>
            </a:endParaRPr>
          </a:p>
        </p:txBody>
      </p:sp>
      <p:pic>
        <p:nvPicPr>
          <p:cNvPr id="22531" name="Picture 3" descr="C:\Users\Admin\Desktop\b64bff67-429c-43a0-b12c-695bab3ae9fa.jpg"/>
          <p:cNvPicPr>
            <a:picLocks noChangeAspect="1" noChangeArrowheads="1"/>
          </p:cNvPicPr>
          <p:nvPr/>
        </p:nvPicPr>
        <p:blipFill>
          <a:blip r:embed="rId3"/>
          <a:srcRect/>
          <a:stretch>
            <a:fillRect/>
          </a:stretch>
        </p:blipFill>
        <p:spPr bwMode="auto">
          <a:xfrm>
            <a:off x="357158" y="3214686"/>
            <a:ext cx="3429024" cy="2557460"/>
          </a:xfrm>
          <a:prstGeom prst="rect">
            <a:avLst/>
          </a:prstGeom>
          <a:noFill/>
        </p:spPr>
      </p:pic>
      <p:sp>
        <p:nvSpPr>
          <p:cNvPr id="6" name="Прямоугольник 5"/>
          <p:cNvSpPr/>
          <p:nvPr/>
        </p:nvSpPr>
        <p:spPr>
          <a:xfrm>
            <a:off x="3929058" y="2214554"/>
            <a:ext cx="4929222" cy="4708981"/>
          </a:xfrm>
          <a:prstGeom prst="rect">
            <a:avLst/>
          </a:prstGeom>
        </p:spPr>
        <p:txBody>
          <a:bodyPr wrap="square">
            <a:spAutoFit/>
          </a:bodyPr>
          <a:lstStyle/>
          <a:p>
            <a:pPr algn="just"/>
            <a:r>
              <a:rPr lang="kk-KZ" sz="2000" i="1" dirty="0">
                <a:latin typeface="Times New Roman" pitchFamily="18" charset="0"/>
                <a:cs typeface="Times New Roman" pitchFamily="18" charset="0"/>
              </a:rPr>
              <a:t>Ол күйдің шығу тарихы 1940 жылы Қазақстанның 20 жылдық тойына арналған. Дина бұл күйді өз мемлекетінің өркендеп келе жатқанын шалқыған қуаныш сезімге толы әуенмен суреттейді. Үш бөлімнен тұратын көркем композиция айқын музыкалық бейнесі арқасында танымал сымбатты күй. Бұл күй арқылы қандай құндылықтарды аламыз. Жоғарыда айтып қткендей жалпы ұлттық құндылыққа не жатады деген сұраққа қайта айналып келсем әдет-ғұрыптар, салт-дәстүрлер, жол-жоралғылар барлығы да осы күй бойынан таба аламыз.</a:t>
            </a:r>
            <a:endParaRPr lang="ru-RU" sz="2000" i="1" dirty="0">
              <a:latin typeface="Times New Roman" pitchFamily="18" charset="0"/>
              <a:cs typeface="Times New Roman" pitchFamily="18" charset="0"/>
            </a:endParaRPr>
          </a:p>
        </p:txBody>
      </p:sp>
      <p:pic>
        <p:nvPicPr>
          <p:cNvPr id="22532" name="Picture 4" descr="C:\Users\Admin\Desktop\2023_05_30_0_3_portret_diny_nurpeisovoi.jpg"/>
          <p:cNvPicPr>
            <a:picLocks noChangeAspect="1" noChangeArrowheads="1"/>
          </p:cNvPicPr>
          <p:nvPr/>
        </p:nvPicPr>
        <p:blipFill>
          <a:blip r:embed="rId4"/>
          <a:srcRect/>
          <a:stretch>
            <a:fillRect/>
          </a:stretch>
        </p:blipFill>
        <p:spPr bwMode="auto">
          <a:xfrm>
            <a:off x="6286512" y="214290"/>
            <a:ext cx="2203897" cy="1928802"/>
          </a:xfrm>
          <a:prstGeom prst="rect">
            <a:avLst/>
          </a:prstGeom>
          <a:noFill/>
        </p:spPr>
      </p:pic>
    </p:spTree>
  </p:cSld>
  <p:clrMapOvr>
    <a:masterClrMapping/>
  </p:clrMapOvr>
  <p:transition spd="med" advTm="2000">
    <p:push dir="r"/>
    <p:sndAc>
      <p:stSnd>
        <p:snd r:embed="rId2" name="drumroll.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6050" y="642918"/>
            <a:ext cx="5429288" cy="830997"/>
          </a:xfrm>
          <a:prstGeom prst="rect">
            <a:avLst/>
          </a:prstGeom>
        </p:spPr>
        <p:txBody>
          <a:bodyPr wrap="square">
            <a:spAutoFit/>
          </a:bodyPr>
          <a:lstStyle/>
          <a:p>
            <a:pPr algn="ctr"/>
            <a:r>
              <a:rPr lang="kk-KZ" sz="2400" b="1" i="1" dirty="0">
                <a:latin typeface="Times New Roman" pitchFamily="18" charset="0"/>
                <a:cs typeface="Times New Roman" pitchFamily="18" charset="0"/>
              </a:rPr>
              <a:t>Құрманғазының "Балбырауын", </a:t>
            </a:r>
          </a:p>
          <a:p>
            <a:pPr algn="ctr"/>
            <a:r>
              <a:rPr lang="kk-KZ" sz="2400" b="1" i="1" dirty="0">
                <a:latin typeface="Times New Roman" pitchFamily="18" charset="0"/>
                <a:cs typeface="Times New Roman" pitchFamily="18" charset="0"/>
              </a:rPr>
              <a:t>"Адай" күйлері</a:t>
            </a:r>
            <a:endParaRPr lang="ru-RU" sz="2400" b="1" i="1" dirty="0">
              <a:latin typeface="Times New Roman" pitchFamily="18" charset="0"/>
              <a:cs typeface="Times New Roman" pitchFamily="18" charset="0"/>
            </a:endParaRPr>
          </a:p>
        </p:txBody>
      </p:sp>
      <p:sp>
        <p:nvSpPr>
          <p:cNvPr id="23553" name="Rectangle 1"/>
          <p:cNvSpPr>
            <a:spLocks noChangeArrowheads="1"/>
          </p:cNvSpPr>
          <p:nvPr/>
        </p:nvSpPr>
        <p:spPr bwMode="auto">
          <a:xfrm>
            <a:off x="285720" y="1785926"/>
            <a:ext cx="492919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800" b="0" i="1" u="none" strike="noStrike" cap="none" normalizeH="0" baseline="0" dirty="0">
                <a:ln>
                  <a:noFill/>
                </a:ln>
                <a:solidFill>
                  <a:srgbClr val="0D0D0D"/>
                </a:solidFill>
                <a:effectLst/>
                <a:latin typeface="Times New Roman" pitchFamily="18" charset="0"/>
                <a:ea typeface="Calibri" pitchFamily="34" charset="0"/>
                <a:cs typeface="Times New Roman" pitchFamily="18" charset="0"/>
              </a:rPr>
              <a:t>Осы күйлер арқылы бала бойына ержүректік, өр мінез ата бабаларымыздан қалған батырлық күшін жинап алып отыр.Ұлттық рух пен ұлттық мінез, асыл қасиет бәріде күй өнері құдіретімен қара домбыра үнімен дарытуда осындай жобалардың атқарар қызметі зор болмақ</a:t>
            </a:r>
            <a:r>
              <a:rPr kumimoji="0" lang="kk-KZ" sz="1400" b="0" i="0" u="none" strike="noStrike" cap="none" normalizeH="0" baseline="0" dirty="0">
                <a:ln>
                  <a:noFill/>
                </a:ln>
                <a:solidFill>
                  <a:srgbClr val="0D0D0D"/>
                </a:solidFill>
                <a:effectLst/>
                <a:latin typeface="Times New Roman" pitchFamily="18" charset="0"/>
                <a:ea typeface="Calibri" pitchFamily="34" charset="0"/>
                <a:cs typeface="Times New Roman" pitchFamily="18" charset="0"/>
              </a:rPr>
              <a:t>.</a:t>
            </a:r>
            <a:endParaRPr kumimoji="0" lang="kk-KZ" sz="1800" b="0" i="0" u="none" strike="noStrike" cap="none" normalizeH="0" baseline="0" dirty="0">
              <a:ln>
                <a:noFill/>
              </a:ln>
              <a:solidFill>
                <a:schemeClr val="tx1"/>
              </a:solidFill>
              <a:effectLst/>
              <a:latin typeface="Arial" pitchFamily="34" charset="0"/>
              <a:cs typeface="Arial" pitchFamily="34" charset="0"/>
            </a:endParaRPr>
          </a:p>
        </p:txBody>
      </p:sp>
      <p:pic>
        <p:nvPicPr>
          <p:cNvPr id="23554" name="Picture 2" descr="C:\Users\Admin\Desktop\Без названия (1).jpg"/>
          <p:cNvPicPr>
            <a:picLocks noChangeAspect="1" noChangeArrowheads="1"/>
          </p:cNvPicPr>
          <p:nvPr/>
        </p:nvPicPr>
        <p:blipFill>
          <a:blip r:embed="rId3"/>
          <a:srcRect/>
          <a:stretch>
            <a:fillRect/>
          </a:stretch>
        </p:blipFill>
        <p:spPr bwMode="auto">
          <a:xfrm>
            <a:off x="785786" y="214290"/>
            <a:ext cx="1571281" cy="1643050"/>
          </a:xfrm>
          <a:prstGeom prst="rect">
            <a:avLst/>
          </a:prstGeom>
          <a:noFill/>
        </p:spPr>
      </p:pic>
      <p:pic>
        <p:nvPicPr>
          <p:cNvPr id="23555" name="Picture 3" descr="C:\Users\Admin\Desktop\2babbe83-bdf7-4cf3-94df-3ce31d2ba0a0.jpg"/>
          <p:cNvPicPr>
            <a:picLocks noChangeAspect="1" noChangeArrowheads="1"/>
          </p:cNvPicPr>
          <p:nvPr/>
        </p:nvPicPr>
        <p:blipFill>
          <a:blip r:embed="rId4" cstate="print"/>
          <a:srcRect/>
          <a:stretch>
            <a:fillRect/>
          </a:stretch>
        </p:blipFill>
        <p:spPr bwMode="auto">
          <a:xfrm>
            <a:off x="5929322" y="4357694"/>
            <a:ext cx="2714644" cy="2000264"/>
          </a:xfrm>
          <a:prstGeom prst="rect">
            <a:avLst/>
          </a:prstGeom>
          <a:noFill/>
        </p:spPr>
      </p:pic>
      <p:pic>
        <p:nvPicPr>
          <p:cNvPr id="23556" name="Picture 4" descr="C:\Users\Admin\Desktop\598b9e5d-cb9a-4fd8-8c8d-530d1158e47f.jpg"/>
          <p:cNvPicPr>
            <a:picLocks noChangeAspect="1" noChangeArrowheads="1"/>
          </p:cNvPicPr>
          <p:nvPr/>
        </p:nvPicPr>
        <p:blipFill>
          <a:blip r:embed="rId5" cstate="print"/>
          <a:srcRect/>
          <a:stretch>
            <a:fillRect/>
          </a:stretch>
        </p:blipFill>
        <p:spPr bwMode="auto">
          <a:xfrm>
            <a:off x="5929322" y="2000240"/>
            <a:ext cx="2714644" cy="1976416"/>
          </a:xfrm>
          <a:prstGeom prst="rect">
            <a:avLst/>
          </a:prstGeom>
          <a:noFill/>
        </p:spPr>
      </p:pic>
    </p:spTree>
  </p:cSld>
  <p:clrMapOvr>
    <a:masterClrMapping/>
  </p:clrMapOvr>
  <p:transition spd="med" advTm="2000">
    <p:split dir="in"/>
    <p:sndAc>
      <p:stSnd>
        <p:snd r:embed="rId2" name="drumroll.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211</TotalTime>
  <Words>681</Words>
  <Application>Microsoft Office PowerPoint</Application>
  <PresentationFormat>Экран (4:3)</PresentationFormat>
  <Paragraphs>30</Paragraphs>
  <Slides>12</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Calibri</vt:lpstr>
      <vt:lpstr>Lucida Sans Unicode</vt:lpstr>
      <vt:lpstr>Times New Roman</vt:lpstr>
      <vt:lpstr>Verdana</vt:lpstr>
      <vt:lpstr>Wingdings 2</vt:lpstr>
      <vt:lpstr>Wingdings 3</vt:lpstr>
      <vt:lpstr>Открытая</vt:lpstr>
      <vt:lpstr>"Домбыра - дастан " жобасы арқылы оқушыларға ұлттық құндылықтарды дамыту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"Домбыра - дастан " жобасы арқылы оқушыларға ұлттық құндылықтарды дамыту</dc:title>
  <dc:creator>g</dc:creator>
  <cp:lastModifiedBy>Пользователь</cp:lastModifiedBy>
  <cp:revision>27</cp:revision>
  <dcterms:created xsi:type="dcterms:W3CDTF">2023-06-02T04:14:30Z</dcterms:created>
  <dcterms:modified xsi:type="dcterms:W3CDTF">2023-11-15T10:58:04Z</dcterms:modified>
</cp:coreProperties>
</file>